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0" r:id="rId3"/>
  </p:sldMasterIdLst>
  <p:sldIdLst>
    <p:sldId id="256" r:id="rId4"/>
    <p:sldId id="257" r:id="rId5"/>
    <p:sldId id="265" r:id="rId6"/>
    <p:sldId id="266" r:id="rId7"/>
    <p:sldId id="258" r:id="rId8"/>
    <p:sldId id="267" r:id="rId9"/>
    <p:sldId id="259" r:id="rId10"/>
    <p:sldId id="268" r:id="rId11"/>
    <p:sldId id="260" r:id="rId12"/>
    <p:sldId id="269" r:id="rId13"/>
    <p:sldId id="261" r:id="rId14"/>
    <p:sldId id="262" r:id="rId15"/>
    <p:sldId id="270" r:id="rId16"/>
    <p:sldId id="263" r:id="rId17"/>
    <p:sldId id="271" r:id="rId18"/>
    <p:sldId id="273" r:id="rId19"/>
    <p:sldId id="274" r:id="rId20"/>
    <p:sldId id="26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23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0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8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4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4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9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3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7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9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2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96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11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30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31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2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DFB83-35BF-481F-B954-B570B9B5CDC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C4DC0-7959-497A-A1A3-F50D15D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2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92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2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of Exploration </a:t>
            </a:r>
            <a:br>
              <a:rPr lang="en-US" dirty="0" smtClean="0"/>
            </a:br>
            <a:r>
              <a:rPr lang="en-US" dirty="0" smtClean="0"/>
              <a:t>The Explorers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Spain_and_Portug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" y="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 to Spain and Portugal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Portugal dominated European trade with </a:t>
            </a:r>
            <a:r>
              <a:rPr lang="en-US" sz="2800" dirty="0" smtClean="0"/>
              <a:t>Asia </a:t>
            </a:r>
            <a:r>
              <a:rPr lang="en-US" sz="2800" dirty="0"/>
              <a:t>for more than a century.</a:t>
            </a:r>
          </a:p>
          <a:p>
            <a:pPr lvl="0"/>
            <a:r>
              <a:rPr lang="en-US" sz="2800" dirty="0"/>
              <a:t>By </a:t>
            </a:r>
            <a:r>
              <a:rPr lang="en-US" sz="2800" dirty="0" smtClean="0"/>
              <a:t>1600 </a:t>
            </a:r>
            <a:r>
              <a:rPr lang="en-US" sz="2800" dirty="0"/>
              <a:t>other nations began to make claims to Asia. </a:t>
            </a:r>
          </a:p>
          <a:p>
            <a:pPr lvl="0"/>
            <a:r>
              <a:rPr lang="en-US" sz="2800" dirty="0"/>
              <a:t>The Dutch </a:t>
            </a:r>
            <a:r>
              <a:rPr lang="en-US" sz="2800" dirty="0" smtClean="0"/>
              <a:t>(Netherlands)  </a:t>
            </a:r>
            <a:r>
              <a:rPr lang="en-US" sz="2800" dirty="0"/>
              <a:t>became a leading sea power with </a:t>
            </a:r>
            <a:r>
              <a:rPr lang="en-US" sz="2800" dirty="0" smtClean="0"/>
              <a:t>20,000 </a:t>
            </a:r>
            <a:r>
              <a:rPr lang="en-US" sz="2800" dirty="0"/>
              <a:t>ships. </a:t>
            </a:r>
          </a:p>
          <a:p>
            <a:pPr lvl="0"/>
            <a:r>
              <a:rPr lang="en-US" sz="2800" dirty="0"/>
              <a:t>The Dutch and English both established </a:t>
            </a:r>
            <a:r>
              <a:rPr lang="en-US" sz="2800" dirty="0" smtClean="0"/>
              <a:t>companies </a:t>
            </a:r>
            <a:r>
              <a:rPr lang="en-US" sz="2800" dirty="0"/>
              <a:t>to direct trade in Asia.  The Dutch East India Company was more powerful and soon became the </a:t>
            </a:r>
            <a:r>
              <a:rPr lang="en-US" sz="2800" dirty="0" smtClean="0"/>
              <a:t>dominate </a:t>
            </a:r>
            <a:r>
              <a:rPr lang="en-US" sz="2800" dirty="0"/>
              <a:t>force in Asia. </a:t>
            </a:r>
          </a:p>
          <a:p>
            <a:pPr lvl="0"/>
            <a:r>
              <a:rPr lang="en-US" sz="2800" dirty="0"/>
              <a:t>However all the European powers were limited to </a:t>
            </a:r>
            <a:r>
              <a:rPr lang="en-US" sz="2800" dirty="0" smtClean="0"/>
              <a:t>the coasts.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Shifting Focus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495300"/>
            <a:ext cx="9107424" cy="6400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By the 1600s European powers were not only focused on Asian but the </a:t>
            </a:r>
            <a:r>
              <a:rPr lang="en-US" sz="3200" dirty="0" smtClean="0"/>
              <a:t>Americas </a:t>
            </a:r>
            <a:r>
              <a:rPr lang="en-US" sz="3200" dirty="0"/>
              <a:t>too. </a:t>
            </a:r>
          </a:p>
          <a:p>
            <a:pPr lvl="0"/>
            <a:r>
              <a:rPr lang="en-US" sz="3200" dirty="0"/>
              <a:t>The Spanish conquistador Hernando </a:t>
            </a:r>
            <a:r>
              <a:rPr lang="en-US" sz="3200" smtClean="0"/>
              <a:t>Crotes</a:t>
            </a:r>
            <a:r>
              <a:rPr lang="en-US" sz="3200" dirty="0" smtClean="0"/>
              <a:t> </a:t>
            </a:r>
            <a:r>
              <a:rPr lang="en-US" sz="3200" dirty="0"/>
              <a:t>had defeated the </a:t>
            </a:r>
            <a:r>
              <a:rPr lang="en-US" sz="3200" dirty="0" smtClean="0"/>
              <a:t>Aztecs </a:t>
            </a:r>
            <a:r>
              <a:rPr lang="en-US" sz="3200" dirty="0"/>
              <a:t>in 1521 while searching for </a:t>
            </a:r>
            <a:r>
              <a:rPr lang="en-US" sz="3200" dirty="0" smtClean="0"/>
              <a:t>gold. </a:t>
            </a:r>
            <a:endParaRPr lang="en-US" sz="3200" dirty="0"/>
          </a:p>
          <a:p>
            <a:pPr lvl="0"/>
            <a:r>
              <a:rPr lang="en-US" sz="3200" dirty="0"/>
              <a:t>The conquistador Francisco Pizarro defeated the </a:t>
            </a:r>
            <a:r>
              <a:rPr lang="en-US" sz="3200" dirty="0" smtClean="0"/>
              <a:t>Inca </a:t>
            </a:r>
            <a:r>
              <a:rPr lang="en-US" sz="3200" dirty="0"/>
              <a:t>empire after capturing the ruler </a:t>
            </a:r>
            <a:r>
              <a:rPr lang="en-US" sz="3200" dirty="0" smtClean="0"/>
              <a:t>Atahualpa </a:t>
            </a:r>
            <a:r>
              <a:rPr lang="en-US" sz="3200" dirty="0"/>
              <a:t>in 1533. </a:t>
            </a:r>
          </a:p>
          <a:p>
            <a:pPr lvl="0"/>
            <a:r>
              <a:rPr lang="en-US" sz="3200" dirty="0"/>
              <a:t>The Portuguese settled </a:t>
            </a:r>
            <a:r>
              <a:rPr lang="en-US" sz="3200" dirty="0" smtClean="0"/>
              <a:t>Brazil and </a:t>
            </a:r>
            <a:r>
              <a:rPr lang="en-US" sz="3200" dirty="0"/>
              <a:t>the Spanish pushed north into what is now the </a:t>
            </a:r>
            <a:r>
              <a:rPr lang="en-US" sz="3200" dirty="0" smtClean="0"/>
              <a:t>United States.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Bio_Mini-Bios_Hernan-Cortes_SF_HD_768x432-16x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pm17038\Desktop\19465_1214342103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4692"/>
            <a:ext cx="4618700" cy="6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Explorers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9436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1510 – 13 Vasco de </a:t>
            </a:r>
            <a:r>
              <a:rPr lang="en-US" sz="3200" dirty="0" smtClean="0"/>
              <a:t>Gama, </a:t>
            </a:r>
            <a:r>
              <a:rPr lang="en-US" sz="3200" dirty="0"/>
              <a:t>Panama and the Pacific Ocean</a:t>
            </a:r>
          </a:p>
          <a:p>
            <a:pPr lvl="0"/>
            <a:r>
              <a:rPr lang="en-US" sz="3200" dirty="0"/>
              <a:t>1511 Juan Ponce de Leon reaches Florida searching for the fountain of youth </a:t>
            </a:r>
          </a:p>
          <a:p>
            <a:pPr lvl="0"/>
            <a:r>
              <a:rPr lang="en-US" sz="3200" dirty="0"/>
              <a:t>1519 Ferdinand Magellan, sailed </a:t>
            </a:r>
            <a:r>
              <a:rPr lang="en-US" sz="3200" dirty="0" smtClean="0"/>
              <a:t>(circumnavigated) </a:t>
            </a:r>
            <a:r>
              <a:rPr lang="en-US" sz="3200" dirty="0"/>
              <a:t>around the world.  He dies on the voyage. </a:t>
            </a:r>
          </a:p>
          <a:p>
            <a:pPr lvl="0"/>
            <a:r>
              <a:rPr lang="en-US" sz="3200" dirty="0"/>
              <a:t>1524 Giovanni da </a:t>
            </a:r>
            <a:r>
              <a:rPr lang="en-US" sz="3200" dirty="0" err="1"/>
              <a:t>Verrazzano</a:t>
            </a:r>
            <a:r>
              <a:rPr lang="en-US" sz="3200" dirty="0"/>
              <a:t>, New York </a:t>
            </a:r>
            <a:r>
              <a:rPr lang="en-US" sz="3200" dirty="0" smtClean="0"/>
              <a:t>Harbor</a:t>
            </a:r>
            <a:endParaRPr lang="en-US" sz="3200" dirty="0"/>
          </a:p>
          <a:p>
            <a:pPr lvl="0"/>
            <a:r>
              <a:rPr lang="en-US" sz="3200" dirty="0"/>
              <a:t>1534 Jacques Cartier, Lake Champlain Montreal</a:t>
            </a:r>
          </a:p>
          <a:p>
            <a:pPr lvl="0"/>
            <a:r>
              <a:rPr lang="en-US" sz="3200" dirty="0"/>
              <a:t>1540 Francisco de Coronado, </a:t>
            </a:r>
            <a:r>
              <a:rPr lang="en-US" sz="3200" dirty="0" smtClean="0"/>
              <a:t>Southwestern </a:t>
            </a:r>
            <a:r>
              <a:rPr lang="en-US" sz="3200" dirty="0"/>
              <a:t>U.S.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magellan_route_around_the_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304800"/>
            <a:ext cx="9333830" cy="59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lasszone.com/cz/books/amer_hist_survey/resources/htmls/chapter_maps/ah02_europeanexplorer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5324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" y="152400"/>
            <a:ext cx="8970264" cy="6400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1540s Hernando de Soto explores the </a:t>
            </a:r>
            <a:r>
              <a:rPr lang="en-US" sz="3600" dirty="0" smtClean="0"/>
              <a:t>Southeastern </a:t>
            </a:r>
            <a:r>
              <a:rPr lang="en-US" sz="3600" dirty="0"/>
              <a:t>U.S.  He dies on the journey. </a:t>
            </a:r>
          </a:p>
          <a:p>
            <a:pPr lvl="0"/>
            <a:r>
              <a:rPr lang="en-US" sz="3600" dirty="0"/>
              <a:t>1600 Henry Hudson, New York area and Hudson River</a:t>
            </a:r>
          </a:p>
          <a:p>
            <a:pPr lvl="0"/>
            <a:r>
              <a:rPr lang="en-US" sz="3600" dirty="0"/>
              <a:t>1609 Pedro de Peralta, Santa Fe</a:t>
            </a:r>
          </a:p>
          <a:p>
            <a:pPr lvl="0"/>
            <a:r>
              <a:rPr lang="en-US" sz="3600" dirty="0"/>
              <a:t>1608 Samuel de </a:t>
            </a:r>
            <a:r>
              <a:rPr lang="en-US" sz="3600" dirty="0" smtClean="0"/>
              <a:t>Champlain, </a:t>
            </a:r>
            <a:r>
              <a:rPr lang="en-US" sz="3600" dirty="0"/>
              <a:t>Quebec New France</a:t>
            </a:r>
          </a:p>
          <a:p>
            <a:pPr lvl="0"/>
            <a:r>
              <a:rPr lang="en-US" sz="3600" dirty="0"/>
              <a:t>1673 Marquette and Joliet, Great Lakes, Upper Mississippi River</a:t>
            </a:r>
          </a:p>
          <a:p>
            <a:pPr lvl="0"/>
            <a:r>
              <a:rPr lang="en-US" sz="3600" dirty="0"/>
              <a:t>1683 La Salle, Lower Mississippi 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tpm17038\Desktop\florid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Reasons for Exploration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sz="3400" dirty="0"/>
              <a:t>The fall of </a:t>
            </a:r>
            <a:r>
              <a:rPr lang="en-US" sz="3400" dirty="0" smtClean="0"/>
              <a:t>Constantinople in </a:t>
            </a:r>
            <a:r>
              <a:rPr lang="en-US" sz="3400" dirty="0"/>
              <a:t>1453 led to a search for new trade routes by the </a:t>
            </a:r>
            <a:r>
              <a:rPr lang="en-US" sz="3400" dirty="0" smtClean="0"/>
              <a:t>Europeans. </a:t>
            </a:r>
            <a:r>
              <a:rPr lang="en-US" sz="3400" dirty="0"/>
              <a:t>This led to the Age of </a:t>
            </a:r>
            <a:r>
              <a:rPr lang="en-US" sz="3400" dirty="0" smtClean="0"/>
              <a:t>Exploration. </a:t>
            </a:r>
            <a:endParaRPr lang="en-US" sz="3400" dirty="0"/>
          </a:p>
          <a:p>
            <a:pPr lvl="0"/>
            <a:r>
              <a:rPr lang="en-US" sz="3400" dirty="0"/>
              <a:t>Developments in </a:t>
            </a:r>
            <a:r>
              <a:rPr lang="en-US" sz="3400" dirty="0" smtClean="0"/>
              <a:t>technology </a:t>
            </a:r>
            <a:r>
              <a:rPr lang="en-US" sz="3400" dirty="0"/>
              <a:t>helped make exploration possible.</a:t>
            </a:r>
          </a:p>
          <a:p>
            <a:pPr lvl="0"/>
            <a:r>
              <a:rPr lang="en-US" sz="3400" dirty="0"/>
              <a:t>The </a:t>
            </a:r>
            <a:r>
              <a:rPr lang="en-US" sz="3400" dirty="0" smtClean="0"/>
              <a:t>caravel was </a:t>
            </a:r>
            <a:r>
              <a:rPr lang="en-US" sz="3400" dirty="0"/>
              <a:t>a new type of ship-studier, new </a:t>
            </a:r>
            <a:r>
              <a:rPr lang="en-US" sz="3400" dirty="0" smtClean="0"/>
              <a:t>sails, </a:t>
            </a:r>
            <a:r>
              <a:rPr lang="en-US" sz="3400" dirty="0"/>
              <a:t>more sails</a:t>
            </a:r>
          </a:p>
          <a:p>
            <a:pPr lvl="0"/>
            <a:r>
              <a:rPr lang="en-US" sz="3400" dirty="0"/>
              <a:t>The </a:t>
            </a:r>
            <a:r>
              <a:rPr lang="en-US" sz="3400" dirty="0" smtClean="0"/>
              <a:t>astrolabe could </a:t>
            </a:r>
            <a:r>
              <a:rPr lang="en-US" sz="3400" dirty="0"/>
              <a:t>calculate latitude made sailing easier both day and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7262308" cy="50292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Europeans were looking for places to gain wealth through the trade of spices and other goods.</a:t>
            </a:r>
          </a:p>
          <a:p>
            <a:pPr lvl="0"/>
            <a:r>
              <a:rPr lang="en-US" sz="3200" dirty="0"/>
              <a:t>Europeans wanted to spread Christianity to parts of the globe. </a:t>
            </a:r>
          </a:p>
          <a:p>
            <a:pPr lvl="0"/>
            <a:r>
              <a:rPr lang="en-US" sz="3200" dirty="0"/>
              <a:t>3 </a:t>
            </a:r>
            <a:r>
              <a:rPr lang="en-US" sz="3200" dirty="0" err="1"/>
              <a:t>Gs</a:t>
            </a:r>
            <a:r>
              <a:rPr lang="en-US" sz="3200" dirty="0"/>
              <a:t>: God , Gold, Glory</a:t>
            </a:r>
          </a:p>
          <a:p>
            <a:pPr lvl="0"/>
            <a:r>
              <a:rPr lang="en-US" sz="3200" dirty="0"/>
              <a:t>The first Europeans to arrive in the “New World” were the Vikings under the leadership of Leif Erikson in 1000.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mr_leif_eriksson_himself__by_ubersquish39-d5a0zm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536"/>
            <a:ext cx="4500913" cy="68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pm17038\Desktop\cara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pm17038\Desktop\astrolab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pm17038\Desktop\Astrolabe_(PSF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" y="-228600"/>
            <a:ext cx="9138249" cy="70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Portuguese Lead the Way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Portuguese began to explore the western coast of </a:t>
            </a:r>
            <a:r>
              <a:rPr lang="en-US" sz="2800" dirty="0" smtClean="0"/>
              <a:t>Africa </a:t>
            </a:r>
            <a:r>
              <a:rPr lang="en-US" sz="2800" dirty="0"/>
              <a:t>under the leadership of Prince Henry “The </a:t>
            </a:r>
            <a:r>
              <a:rPr lang="en-US" sz="2800" dirty="0" smtClean="0"/>
              <a:t>Navigator”. </a:t>
            </a:r>
            <a:endParaRPr lang="en-US" sz="2800" dirty="0"/>
          </a:p>
          <a:p>
            <a:pPr lvl="0"/>
            <a:r>
              <a:rPr lang="en-US" sz="2800" dirty="0"/>
              <a:t>Prince Henry founded a </a:t>
            </a:r>
            <a:r>
              <a:rPr lang="en-US" sz="2800" dirty="0" smtClean="0"/>
              <a:t>sailing </a:t>
            </a:r>
            <a:r>
              <a:rPr lang="en-US" sz="2800" dirty="0"/>
              <a:t>school to teach others about sailing. </a:t>
            </a:r>
          </a:p>
          <a:p>
            <a:pPr lvl="0"/>
            <a:r>
              <a:rPr lang="en-US" sz="2800" dirty="0"/>
              <a:t>By 1460 the Portuguese had established </a:t>
            </a:r>
            <a:r>
              <a:rPr lang="en-US" sz="2800" dirty="0" smtClean="0"/>
              <a:t>trading post </a:t>
            </a:r>
            <a:r>
              <a:rPr lang="en-US" sz="2800" dirty="0"/>
              <a:t>along the west African coast</a:t>
            </a:r>
          </a:p>
          <a:p>
            <a:pPr lvl="0"/>
            <a:r>
              <a:rPr lang="en-US" sz="2800" dirty="0"/>
              <a:t>In 1488 </a:t>
            </a:r>
            <a:r>
              <a:rPr lang="en-US" sz="2800" dirty="0" err="1"/>
              <a:t>Bartolomeu</a:t>
            </a:r>
            <a:r>
              <a:rPr lang="en-US" sz="2800" dirty="0"/>
              <a:t> Dias and his crew became the first Europeans to travel around the southern </a:t>
            </a:r>
            <a:r>
              <a:rPr lang="en-US" sz="2800" dirty="0" smtClean="0"/>
              <a:t>tip </a:t>
            </a:r>
            <a:r>
              <a:rPr lang="en-US" sz="2800" dirty="0"/>
              <a:t>of Africa. </a:t>
            </a:r>
          </a:p>
          <a:p>
            <a:pPr lvl="0"/>
            <a:r>
              <a:rPr lang="en-US" sz="2800" dirty="0"/>
              <a:t>In 1497 </a:t>
            </a:r>
            <a:r>
              <a:rPr lang="en-US" sz="2800" dirty="0" smtClean="0"/>
              <a:t>Vasco </a:t>
            </a:r>
            <a:r>
              <a:rPr lang="en-US" sz="2800" dirty="0"/>
              <a:t>da Gama reached </a:t>
            </a:r>
            <a:r>
              <a:rPr lang="en-US" sz="2800" dirty="0" smtClean="0"/>
              <a:t>India </a:t>
            </a:r>
            <a:r>
              <a:rPr lang="en-US" sz="2800" dirty="0"/>
              <a:t>and found spices such as pepper, </a:t>
            </a:r>
            <a:r>
              <a:rPr lang="en-US" sz="2800" dirty="0" smtClean="0"/>
              <a:t>cinnamon, </a:t>
            </a:r>
            <a:r>
              <a:rPr lang="en-US" sz="2800" dirty="0"/>
              <a:t>rare silks, and precious gems. </a:t>
            </a:r>
          </a:p>
          <a:p>
            <a:pPr lvl="0"/>
            <a:r>
              <a:rPr lang="en-US" sz="2800" dirty="0"/>
              <a:t>This voyage gave the Portuguese a direct sea </a:t>
            </a:r>
            <a:r>
              <a:rPr lang="en-US" sz="2800" dirty="0" smtClean="0"/>
              <a:t>route </a:t>
            </a:r>
            <a:r>
              <a:rPr lang="en-US" sz="2800" dirty="0"/>
              <a:t>to India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1194-004-7310C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837245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m17038\Desktop\Vasco_da_Gama_-_18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5271442" cy="68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m17038\Desktop\pic0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26049"/>
            <a:ext cx="9372600" cy="71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Spain Makes Claims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5791200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/>
              <a:t>Spain had grown </a:t>
            </a:r>
            <a:r>
              <a:rPr lang="en-US" sz="3200" dirty="0" smtClean="0"/>
              <a:t>envious </a:t>
            </a:r>
            <a:r>
              <a:rPr lang="en-US" sz="3200" dirty="0"/>
              <a:t>of the amount of wealth Portugal was gaining through its route to India. </a:t>
            </a:r>
          </a:p>
          <a:p>
            <a:pPr lvl="0"/>
            <a:r>
              <a:rPr lang="en-US" sz="3200" dirty="0"/>
              <a:t>In 1492 an Italian named </a:t>
            </a:r>
            <a:r>
              <a:rPr lang="en-US" sz="3200" dirty="0" smtClean="0"/>
              <a:t>Christopher Columbus convinced </a:t>
            </a:r>
            <a:r>
              <a:rPr lang="en-US" sz="3200" dirty="0"/>
              <a:t>the Spanish Queen </a:t>
            </a:r>
            <a:r>
              <a:rPr lang="en-US" sz="3200" dirty="0" smtClean="0"/>
              <a:t>Isabella I </a:t>
            </a:r>
            <a:r>
              <a:rPr lang="en-US" sz="3200" dirty="0"/>
              <a:t>that he could find a quicker route to </a:t>
            </a:r>
            <a:r>
              <a:rPr lang="en-US" sz="3200" dirty="0" smtClean="0"/>
              <a:t>Asia. </a:t>
            </a:r>
            <a:endParaRPr lang="en-US" sz="3200" dirty="0"/>
          </a:p>
          <a:p>
            <a:pPr lvl="0"/>
            <a:r>
              <a:rPr lang="en-US" sz="3200" dirty="0"/>
              <a:t>In October he reached the </a:t>
            </a:r>
            <a:r>
              <a:rPr lang="en-US" sz="3200" dirty="0" smtClean="0"/>
              <a:t>West </a:t>
            </a:r>
            <a:r>
              <a:rPr lang="en-US" sz="3200" dirty="0"/>
              <a:t>Indies (somewhere in the present day Bahamas).  He thought he had reached India so he called the natives </a:t>
            </a:r>
            <a:r>
              <a:rPr lang="en-US" sz="3200" dirty="0" err="1" smtClean="0"/>
              <a:t>indians</a:t>
            </a:r>
            <a:r>
              <a:rPr lang="en-US" sz="3200" dirty="0" smtClean="0"/>
              <a:t>. </a:t>
            </a:r>
            <a:endParaRPr lang="en-US" sz="3200" dirty="0"/>
          </a:p>
          <a:p>
            <a:pPr lvl="0"/>
            <a:r>
              <a:rPr lang="en-US" sz="3200" dirty="0"/>
              <a:t>Columbus made </a:t>
            </a:r>
            <a:r>
              <a:rPr lang="en-US" sz="3200" dirty="0" smtClean="0"/>
              <a:t>3 </a:t>
            </a:r>
            <a:r>
              <a:rPr lang="en-US" sz="3200" dirty="0"/>
              <a:t>more voyages to the </a:t>
            </a:r>
            <a:r>
              <a:rPr lang="en-US" sz="3200" dirty="0" smtClean="0"/>
              <a:t>new </a:t>
            </a:r>
            <a:r>
              <a:rPr lang="en-US" sz="3200" dirty="0"/>
              <a:t>world.  His exploration opened the new world to Spanish </a:t>
            </a:r>
            <a:r>
              <a:rPr lang="en-US" sz="3200" dirty="0" smtClean="0"/>
              <a:t>conquest.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colum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"/>
            <a:ext cx="9144000" cy="68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pm17038\Desktop\89956-004-9851B88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4"/>
            <a:ext cx="9144000" cy="68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Conflict between Spain and Portugal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1722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By 1493 Spain and Portugal were </a:t>
            </a:r>
            <a:r>
              <a:rPr lang="en-US" sz="3000" dirty="0" smtClean="0"/>
              <a:t>rivals competing </a:t>
            </a:r>
            <a:r>
              <a:rPr lang="en-US" sz="3000" dirty="0"/>
              <a:t>for the </a:t>
            </a:r>
            <a:r>
              <a:rPr lang="en-US" sz="3000" dirty="0" smtClean="0"/>
              <a:t>dominance </a:t>
            </a:r>
            <a:r>
              <a:rPr lang="en-US" sz="3000" dirty="0"/>
              <a:t>of the world. </a:t>
            </a:r>
          </a:p>
          <a:p>
            <a:pPr lvl="0"/>
            <a:r>
              <a:rPr lang="en-US" sz="3000" dirty="0"/>
              <a:t>In 1493 Pope Alexander VI decided to </a:t>
            </a:r>
            <a:r>
              <a:rPr lang="en-US" sz="3000" dirty="0" smtClean="0"/>
              <a:t>divide the </a:t>
            </a:r>
            <a:r>
              <a:rPr lang="en-US" sz="3000" dirty="0"/>
              <a:t>world in two in order to make peace between the two nations. </a:t>
            </a:r>
          </a:p>
          <a:p>
            <a:pPr lvl="0"/>
            <a:r>
              <a:rPr lang="en-US" sz="3000" dirty="0"/>
              <a:t>The Pope suggested an imaginary line drawn through the </a:t>
            </a:r>
            <a:r>
              <a:rPr lang="en-US" sz="3000" dirty="0" smtClean="0"/>
              <a:t>Atlantic.  </a:t>
            </a:r>
            <a:r>
              <a:rPr lang="en-US" sz="3000" dirty="0"/>
              <a:t>This is known as the Line of </a:t>
            </a:r>
            <a:r>
              <a:rPr lang="en-US" sz="3000" dirty="0" smtClean="0"/>
              <a:t>Demarcation.   </a:t>
            </a:r>
            <a:endParaRPr lang="en-US" sz="3000" dirty="0"/>
          </a:p>
          <a:p>
            <a:pPr lvl="0"/>
            <a:r>
              <a:rPr lang="en-US" sz="3000" dirty="0"/>
              <a:t>All the lands to west of the line belonged to </a:t>
            </a:r>
            <a:r>
              <a:rPr lang="en-US" sz="3000" dirty="0" smtClean="0"/>
              <a:t>Spain </a:t>
            </a:r>
            <a:r>
              <a:rPr lang="en-US" sz="3000" dirty="0"/>
              <a:t>and the lands to the east to </a:t>
            </a:r>
            <a:r>
              <a:rPr lang="en-US" sz="3000" dirty="0" smtClean="0"/>
              <a:t>Portugal.  </a:t>
            </a:r>
            <a:endParaRPr lang="en-US" sz="3000" dirty="0"/>
          </a:p>
          <a:p>
            <a:pPr lvl="0"/>
            <a:r>
              <a:rPr lang="en-US" sz="3000" dirty="0"/>
              <a:t>In 1494 both Spain and Portugal signed the Treaty of </a:t>
            </a:r>
            <a:r>
              <a:rPr lang="en-US" sz="3000" dirty="0" err="1"/>
              <a:t>T</a:t>
            </a:r>
            <a:r>
              <a:rPr lang="en-US" sz="3000" dirty="0" err="1" smtClean="0"/>
              <a:t>ordesilla</a:t>
            </a:r>
            <a:r>
              <a:rPr lang="en-US" sz="3000" dirty="0" smtClean="0"/>
              <a:t>.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677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iRespondQuestionMaster</vt:lpstr>
      <vt:lpstr>iRespondGraphMaster</vt:lpstr>
      <vt:lpstr>Celestial</vt:lpstr>
      <vt:lpstr>Age of Exploration  The Explorers </vt:lpstr>
      <vt:lpstr>Reasons for Exploration </vt:lpstr>
      <vt:lpstr>PowerPoint Presentation</vt:lpstr>
      <vt:lpstr>PowerPoint Presentation</vt:lpstr>
      <vt:lpstr>The Portuguese Lead the Way</vt:lpstr>
      <vt:lpstr>PowerPoint Presentation</vt:lpstr>
      <vt:lpstr>Spain Makes Claims </vt:lpstr>
      <vt:lpstr>PowerPoint Presentation</vt:lpstr>
      <vt:lpstr>Conflict between Spain and Portugal</vt:lpstr>
      <vt:lpstr>PowerPoint Presentation</vt:lpstr>
      <vt:lpstr>Challenges to Spain and Portugal</vt:lpstr>
      <vt:lpstr>Shifting Focus </vt:lpstr>
      <vt:lpstr>PowerPoint Presentation</vt:lpstr>
      <vt:lpstr>Other Explorers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  The Explorers</dc:title>
  <dc:creator>Phillip Thurmond</dc:creator>
  <cp:lastModifiedBy>Lyndsay Fleming</cp:lastModifiedBy>
  <cp:revision>16</cp:revision>
  <dcterms:created xsi:type="dcterms:W3CDTF">2015-03-04T16:44:36Z</dcterms:created>
  <dcterms:modified xsi:type="dcterms:W3CDTF">2015-09-29T13:26:21Z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