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928" r:id="rId2"/>
  </p:sldMasterIdLst>
  <p:sldIdLst>
    <p:sldId id="256" r:id="rId3"/>
    <p:sldId id="257" r:id="rId4"/>
    <p:sldId id="258" r:id="rId5"/>
    <p:sldId id="269" r:id="rId6"/>
    <p:sldId id="259" r:id="rId7"/>
    <p:sldId id="260" r:id="rId8"/>
    <p:sldId id="270" r:id="rId9"/>
    <p:sldId id="261" r:id="rId10"/>
    <p:sldId id="271" r:id="rId11"/>
    <p:sldId id="262" r:id="rId12"/>
    <p:sldId id="263" r:id="rId13"/>
    <p:sldId id="272" r:id="rId14"/>
    <p:sldId id="264" r:id="rId15"/>
    <p:sldId id="265" r:id="rId16"/>
    <p:sldId id="266" r:id="rId17"/>
    <p:sldId id="274" r:id="rId18"/>
    <p:sldId id="267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84" d="100"/>
          <a:sy n="84" d="100"/>
        </p:scale>
        <p:origin x="143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586AD-35D4-446C-A83D-F57A65CD8A6B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DA8C45-ADCA-4128-9C06-31823E64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9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586AD-35D4-446C-A83D-F57A65CD8A6B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DA8C45-ADCA-4128-9C06-31823E64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1586AD-35D4-446C-A83D-F57A65CD8A6B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DA8C45-ADCA-4128-9C06-31823E644A2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2841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6AD-35D4-446C-A83D-F57A65CD8A6B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8C45-ADCA-4128-9C06-31823E64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77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1586AD-35D4-446C-A83D-F57A65CD8A6B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DA8C45-ADCA-4128-9C06-31823E644A2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07395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6AD-35D4-446C-A83D-F57A65CD8A6B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8C45-ADCA-4128-9C06-31823E64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6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6AD-35D4-446C-A83D-F57A65CD8A6B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8C45-ADCA-4128-9C06-31823E64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190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6AD-35D4-446C-A83D-F57A65CD8A6B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8C45-ADCA-4128-9C06-31823E64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16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6AD-35D4-446C-A83D-F57A65CD8A6B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8C45-ADCA-4128-9C06-31823E64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47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401586AD-35D4-446C-A83D-F57A65CD8A6B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92DA8C45-ADCA-4128-9C06-31823E644A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88092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401586AD-35D4-446C-A83D-F57A65CD8A6B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92DA8C45-ADCA-4128-9C06-31823E644A2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946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586AD-35D4-446C-A83D-F57A65CD8A6B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DA8C45-ADCA-4128-9C06-31823E64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04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6AD-35D4-446C-A83D-F57A65CD8A6B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8C45-ADCA-4128-9C06-31823E64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22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6AD-35D4-446C-A83D-F57A65CD8A6B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8C45-ADCA-4128-9C06-31823E64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586AD-35D4-446C-A83D-F57A65CD8A6B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DA8C45-ADCA-4128-9C06-31823E64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8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586AD-35D4-446C-A83D-F57A65CD8A6B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DA8C45-ADCA-4128-9C06-31823E64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2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586AD-35D4-446C-A83D-F57A65CD8A6B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DA8C45-ADCA-4128-9C06-31823E64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2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586AD-35D4-446C-A83D-F57A65CD8A6B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DA8C45-ADCA-4128-9C06-31823E64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8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586AD-35D4-446C-A83D-F57A65CD8A6B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DA8C45-ADCA-4128-9C06-31823E64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586AD-35D4-446C-A83D-F57A65CD8A6B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DA8C45-ADCA-4128-9C06-31823E64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586AD-35D4-446C-A83D-F57A65CD8A6B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DA8C45-ADCA-4128-9C06-31823E64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9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4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284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pos="594">
          <p15:clr>
            <a:srgbClr val="F26B43"/>
          </p15:clr>
        </p15:guide>
        <p15:guide id="4294967295" pos="54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9045" y="1524000"/>
            <a:ext cx="5058508" cy="3473612"/>
          </a:xfrm>
        </p:spPr>
        <p:txBody>
          <a:bodyPr/>
          <a:lstStyle/>
          <a:p>
            <a:r>
              <a:rPr lang="en-US" dirty="0" smtClean="0"/>
              <a:t>Between the Wars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Russian Revolution, Weimar Republic, Economic Collapse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Bolshevik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229600" cy="4906963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chemeClr val="tx1"/>
                </a:solidFill>
              </a:rPr>
              <a:t>Lenin and </a:t>
            </a:r>
            <a:r>
              <a:rPr lang="en-US" sz="3200" dirty="0" smtClean="0">
                <a:solidFill>
                  <a:schemeClr val="tx1"/>
                </a:solidFill>
              </a:rPr>
              <a:t>the Bolsheviks soon </a:t>
            </a:r>
            <a:r>
              <a:rPr lang="en-US" sz="3200" dirty="0">
                <a:solidFill>
                  <a:schemeClr val="tx1"/>
                </a:solidFill>
              </a:rPr>
              <a:t>gained control of the most powerful councils and amassed a large following.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In November of 1917 a group of armed workers </a:t>
            </a:r>
            <a:r>
              <a:rPr lang="en-US" sz="3200" dirty="0" smtClean="0">
                <a:solidFill>
                  <a:schemeClr val="tx1"/>
                </a:solidFill>
              </a:rPr>
              <a:t>stormed </a:t>
            </a:r>
            <a:r>
              <a:rPr lang="en-US" sz="3200" dirty="0">
                <a:solidFill>
                  <a:schemeClr val="tx1"/>
                </a:solidFill>
              </a:rPr>
              <a:t>the Winter Palace and took control of the government.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Within days Lenin and the Bolsheviks distributed all farmland amongst the </a:t>
            </a:r>
            <a:r>
              <a:rPr lang="en-US" sz="3200" dirty="0" smtClean="0">
                <a:solidFill>
                  <a:schemeClr val="tx1"/>
                </a:solidFill>
              </a:rPr>
              <a:t>peasants. 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Civil War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000" dirty="0">
                <a:solidFill>
                  <a:schemeClr val="tx1"/>
                </a:solidFill>
              </a:rPr>
              <a:t>By late 1918 a </a:t>
            </a:r>
            <a:r>
              <a:rPr lang="en-US" sz="3000" dirty="0" smtClean="0">
                <a:solidFill>
                  <a:schemeClr val="tx1"/>
                </a:solidFill>
              </a:rPr>
              <a:t>civil war broke </a:t>
            </a:r>
            <a:r>
              <a:rPr lang="en-US" sz="3000" dirty="0">
                <a:solidFill>
                  <a:schemeClr val="tx1"/>
                </a:solidFill>
              </a:rPr>
              <a:t>out in Russia between the Bolsheviks </a:t>
            </a:r>
            <a:r>
              <a:rPr lang="en-US" sz="3000" dirty="0" smtClean="0">
                <a:solidFill>
                  <a:schemeClr val="tx1"/>
                </a:solidFill>
              </a:rPr>
              <a:t>(Reds) </a:t>
            </a:r>
            <a:r>
              <a:rPr lang="en-US" sz="3000" dirty="0">
                <a:solidFill>
                  <a:schemeClr val="tx1"/>
                </a:solidFill>
              </a:rPr>
              <a:t>and the Whites, those opposed to the Bolsheviks. </a:t>
            </a:r>
          </a:p>
          <a:p>
            <a:pPr lvl="0"/>
            <a:r>
              <a:rPr lang="en-US" sz="3000" dirty="0">
                <a:solidFill>
                  <a:schemeClr val="tx1"/>
                </a:solidFill>
              </a:rPr>
              <a:t>Several western nations sent </a:t>
            </a:r>
            <a:r>
              <a:rPr lang="en-US" sz="3000" dirty="0" smtClean="0">
                <a:solidFill>
                  <a:schemeClr val="tx1"/>
                </a:solidFill>
              </a:rPr>
              <a:t>troops to </a:t>
            </a:r>
            <a:r>
              <a:rPr lang="en-US" sz="3000" dirty="0">
                <a:solidFill>
                  <a:schemeClr val="tx1"/>
                </a:solidFill>
              </a:rPr>
              <a:t>help the Whites including the United States. </a:t>
            </a:r>
          </a:p>
          <a:p>
            <a:pPr lvl="0"/>
            <a:r>
              <a:rPr lang="en-US" sz="3000" dirty="0">
                <a:solidFill>
                  <a:schemeClr val="tx1"/>
                </a:solidFill>
              </a:rPr>
              <a:t>The Whites were </a:t>
            </a:r>
            <a:r>
              <a:rPr lang="en-US" sz="3000" dirty="0" smtClean="0">
                <a:solidFill>
                  <a:schemeClr val="tx1"/>
                </a:solidFill>
              </a:rPr>
              <a:t>defeated </a:t>
            </a:r>
            <a:r>
              <a:rPr lang="en-US" sz="3000" dirty="0">
                <a:solidFill>
                  <a:schemeClr val="tx1"/>
                </a:solidFill>
              </a:rPr>
              <a:t>by 1920 but at the cost of 14 million Russian lives. </a:t>
            </a:r>
          </a:p>
          <a:p>
            <a:pPr lvl="0"/>
            <a:r>
              <a:rPr lang="en-US" sz="3000" dirty="0">
                <a:solidFill>
                  <a:schemeClr val="tx1"/>
                </a:solidFill>
              </a:rPr>
              <a:t>By 1922 Lenin and the ruling government renamed Russia the Union of </a:t>
            </a:r>
            <a:r>
              <a:rPr lang="en-US" sz="3000" dirty="0" smtClean="0">
                <a:solidFill>
                  <a:schemeClr val="tx1"/>
                </a:solidFill>
              </a:rPr>
              <a:t>Soviet Socialist Republics (USSR</a:t>
            </a:r>
            <a:r>
              <a:rPr lang="en-US" sz="3000" dirty="0">
                <a:solidFill>
                  <a:schemeClr val="tx1"/>
                </a:solidFill>
              </a:rPr>
              <a:t>) </a:t>
            </a:r>
          </a:p>
          <a:p>
            <a:pPr lvl="0"/>
            <a:r>
              <a:rPr lang="en-US" sz="3000" dirty="0">
                <a:solidFill>
                  <a:schemeClr val="tx1"/>
                </a:solidFill>
              </a:rPr>
              <a:t>They also renamed the Bolsheviks to the </a:t>
            </a:r>
            <a:r>
              <a:rPr lang="en-US" sz="3000" dirty="0" smtClean="0">
                <a:solidFill>
                  <a:schemeClr val="tx1"/>
                </a:solidFill>
              </a:rPr>
              <a:t>Communist </a:t>
            </a:r>
            <a:r>
              <a:rPr lang="en-US" sz="3000" dirty="0">
                <a:solidFill>
                  <a:schemeClr val="tx1"/>
                </a:solidFill>
              </a:rPr>
              <a:t>Party </a:t>
            </a:r>
          </a:p>
          <a:p>
            <a:pPr lvl="0"/>
            <a:r>
              <a:rPr lang="en-US" sz="3000" dirty="0" smtClean="0">
                <a:solidFill>
                  <a:schemeClr val="tx1"/>
                </a:solidFill>
              </a:rPr>
              <a:t>By 1928 Lenin was dead and Joseph Stalin had control. </a:t>
            </a:r>
            <a:endParaRPr lang="en-US" sz="3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tpm17038\Desktop\Lenin-Trotsky_1920-05-20_Sverdlov_Square_(origina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pm17038\Desktop\what-waiting-them_~2319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208" y="228600"/>
            <a:ext cx="8229600" cy="1143000"/>
          </a:xfrm>
        </p:spPr>
        <p:txBody>
          <a:bodyPr/>
          <a:lstStyle/>
          <a:p>
            <a:r>
              <a:rPr lang="en-US" dirty="0" smtClean="0"/>
              <a:t>Germany’s New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51355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200" dirty="0">
                <a:solidFill>
                  <a:schemeClr val="tx1"/>
                </a:solidFill>
              </a:rPr>
              <a:t>The new government in Germany was called the </a:t>
            </a:r>
            <a:r>
              <a:rPr lang="en-US" sz="3200" dirty="0" smtClean="0">
                <a:solidFill>
                  <a:schemeClr val="tx1"/>
                </a:solidFill>
              </a:rPr>
              <a:t>Weimar </a:t>
            </a:r>
            <a:r>
              <a:rPr lang="en-US" sz="3200" dirty="0">
                <a:solidFill>
                  <a:schemeClr val="tx1"/>
                </a:solidFill>
              </a:rPr>
              <a:t>Republic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The government had several weakness which included a lake </a:t>
            </a:r>
            <a:r>
              <a:rPr lang="en-US" sz="3200" dirty="0" smtClean="0">
                <a:solidFill>
                  <a:schemeClr val="tx1"/>
                </a:solidFill>
              </a:rPr>
              <a:t>of a </a:t>
            </a:r>
            <a:r>
              <a:rPr lang="en-US" sz="3200" dirty="0">
                <a:solidFill>
                  <a:schemeClr val="tx1"/>
                </a:solidFill>
              </a:rPr>
              <a:t>strong democratic </a:t>
            </a:r>
            <a:r>
              <a:rPr lang="en-US" sz="3200" dirty="0" smtClean="0">
                <a:solidFill>
                  <a:schemeClr val="tx1"/>
                </a:solidFill>
              </a:rPr>
              <a:t>tradition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Many Germans blamed the new government for the defeat and humiliation at the Treaty of </a:t>
            </a:r>
            <a:r>
              <a:rPr lang="en-US" sz="3200" dirty="0" smtClean="0">
                <a:solidFill>
                  <a:schemeClr val="tx1"/>
                </a:solidFill>
              </a:rPr>
              <a:t>Versailles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Germany also faced a </a:t>
            </a:r>
            <a:r>
              <a:rPr lang="en-US" sz="3200" dirty="0" smtClean="0">
                <a:solidFill>
                  <a:schemeClr val="tx1"/>
                </a:solidFill>
              </a:rPr>
              <a:t>financial </a:t>
            </a:r>
            <a:r>
              <a:rPr lang="en-US" sz="3200" dirty="0">
                <a:solidFill>
                  <a:schemeClr val="tx1"/>
                </a:solidFill>
              </a:rPr>
              <a:t>crisis post </a:t>
            </a:r>
            <a:r>
              <a:rPr lang="en-US" sz="3200" dirty="0" smtClean="0">
                <a:solidFill>
                  <a:schemeClr val="tx1"/>
                </a:solidFill>
              </a:rPr>
              <a:t>WWI</a:t>
            </a:r>
            <a:r>
              <a:rPr lang="en-US" sz="3200" dirty="0">
                <a:solidFill>
                  <a:schemeClr val="tx1"/>
                </a:solidFill>
              </a:rPr>
              <a:t>.  During the war the government </a:t>
            </a:r>
            <a:r>
              <a:rPr lang="en-US" sz="3200" dirty="0" smtClean="0">
                <a:solidFill>
                  <a:schemeClr val="tx1"/>
                </a:solidFill>
              </a:rPr>
              <a:t>printed </a:t>
            </a:r>
            <a:r>
              <a:rPr lang="en-US" sz="3200" dirty="0">
                <a:solidFill>
                  <a:schemeClr val="tx1"/>
                </a:solidFill>
              </a:rPr>
              <a:t>money to pay for the war but did not raise taxes.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8229600" cy="5715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3200" dirty="0">
                <a:solidFill>
                  <a:schemeClr val="tx1"/>
                </a:solidFill>
              </a:rPr>
              <a:t>In order to pay the war </a:t>
            </a:r>
            <a:r>
              <a:rPr lang="en-US" sz="3200" dirty="0" smtClean="0">
                <a:solidFill>
                  <a:schemeClr val="tx1"/>
                </a:solidFill>
              </a:rPr>
              <a:t>reparations </a:t>
            </a:r>
            <a:r>
              <a:rPr lang="en-US" sz="3200" dirty="0">
                <a:solidFill>
                  <a:schemeClr val="tx1"/>
                </a:solidFill>
              </a:rPr>
              <a:t>the Germans printed even more money leading to sever </a:t>
            </a:r>
            <a:r>
              <a:rPr lang="en-US" sz="3200" dirty="0" smtClean="0">
                <a:solidFill>
                  <a:schemeClr val="tx1"/>
                </a:solidFill>
              </a:rPr>
              <a:t>inflation.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In the early 1920s the German mark had </a:t>
            </a:r>
            <a:r>
              <a:rPr lang="en-US" sz="3200" dirty="0" smtClean="0">
                <a:solidFill>
                  <a:schemeClr val="tx1"/>
                </a:solidFill>
              </a:rPr>
              <a:t>decreased in </a:t>
            </a:r>
            <a:r>
              <a:rPr lang="en-US" sz="3200" dirty="0">
                <a:solidFill>
                  <a:schemeClr val="tx1"/>
                </a:solidFill>
              </a:rPr>
              <a:t>value.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This lead many to question the effectiveness of the </a:t>
            </a:r>
            <a:r>
              <a:rPr lang="en-US" sz="3200" dirty="0" smtClean="0">
                <a:solidFill>
                  <a:schemeClr val="tx1"/>
                </a:solidFill>
              </a:rPr>
              <a:t>Weimar </a:t>
            </a:r>
            <a:r>
              <a:rPr lang="en-US" sz="3200" dirty="0">
                <a:solidFill>
                  <a:schemeClr val="tx1"/>
                </a:solidFill>
              </a:rPr>
              <a:t>Republic.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The economy was stabilized by a US banker named Charles </a:t>
            </a:r>
            <a:r>
              <a:rPr lang="en-US" sz="3200" dirty="0" smtClean="0">
                <a:solidFill>
                  <a:schemeClr val="tx1"/>
                </a:solidFill>
              </a:rPr>
              <a:t>Dawes.  </a:t>
            </a:r>
            <a:r>
              <a:rPr lang="en-US" sz="3200" dirty="0">
                <a:solidFill>
                  <a:schemeClr val="tx1"/>
                </a:solidFill>
              </a:rPr>
              <a:t>He </a:t>
            </a:r>
            <a:r>
              <a:rPr lang="en-US" sz="3200" dirty="0" smtClean="0">
                <a:solidFill>
                  <a:schemeClr val="tx1"/>
                </a:solidFill>
              </a:rPr>
              <a:t>provided </a:t>
            </a:r>
            <a:r>
              <a:rPr lang="en-US" sz="3200" dirty="0">
                <a:solidFill>
                  <a:schemeClr val="tx1"/>
                </a:solidFill>
              </a:rPr>
              <a:t>a $200 million loan to help prop up Germany’s economy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The Dawes Plan, as it was known, also attracted </a:t>
            </a:r>
            <a:r>
              <a:rPr lang="en-US" sz="3200" dirty="0" smtClean="0">
                <a:solidFill>
                  <a:schemeClr val="tx1"/>
                </a:solidFill>
              </a:rPr>
              <a:t>investments </a:t>
            </a:r>
            <a:r>
              <a:rPr lang="en-US" sz="3200" dirty="0">
                <a:solidFill>
                  <a:schemeClr val="tx1"/>
                </a:solidFill>
              </a:rPr>
              <a:t>from others </a:t>
            </a:r>
            <a:r>
              <a:rPr lang="en-US" sz="3200" dirty="0" smtClean="0">
                <a:solidFill>
                  <a:schemeClr val="tx1"/>
                </a:solidFill>
              </a:rPr>
              <a:t>and </a:t>
            </a:r>
            <a:r>
              <a:rPr lang="en-US" sz="3200" dirty="0">
                <a:solidFill>
                  <a:schemeClr val="tx1"/>
                </a:solidFill>
              </a:rPr>
              <a:t>by 1929 German factories were producing as much as they did before WWI.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Worldwide Financial Collapse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4800600" cy="5638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400" dirty="0">
                <a:solidFill>
                  <a:schemeClr val="tx1"/>
                </a:solidFill>
              </a:rPr>
              <a:t>The world economy was largely dependent on the economy of the </a:t>
            </a:r>
            <a:r>
              <a:rPr lang="en-US" sz="3400" dirty="0" smtClean="0">
                <a:solidFill>
                  <a:schemeClr val="tx1"/>
                </a:solidFill>
              </a:rPr>
              <a:t>United States. </a:t>
            </a:r>
            <a:endParaRPr lang="en-US" sz="3400" dirty="0">
              <a:solidFill>
                <a:schemeClr val="tx1"/>
              </a:solidFill>
            </a:endParaRPr>
          </a:p>
          <a:p>
            <a:pPr lvl="0"/>
            <a:r>
              <a:rPr lang="en-US" sz="3400" dirty="0">
                <a:solidFill>
                  <a:schemeClr val="tx1"/>
                </a:solidFill>
              </a:rPr>
              <a:t>By the late 1920s many Americans were practicing bad </a:t>
            </a:r>
            <a:r>
              <a:rPr lang="en-US" sz="3400" dirty="0" smtClean="0">
                <a:solidFill>
                  <a:schemeClr val="tx1"/>
                </a:solidFill>
              </a:rPr>
              <a:t>economics.</a:t>
            </a:r>
            <a:endParaRPr lang="en-US" sz="3400" dirty="0">
              <a:solidFill>
                <a:schemeClr val="tx1"/>
              </a:solidFill>
            </a:endParaRPr>
          </a:p>
          <a:p>
            <a:pPr lvl="0"/>
            <a:r>
              <a:rPr lang="en-US" sz="3400" dirty="0">
                <a:solidFill>
                  <a:schemeClr val="tx1"/>
                </a:solidFill>
              </a:rPr>
              <a:t>It was easy to obtain a loan,  many people bought stocks on the </a:t>
            </a:r>
            <a:r>
              <a:rPr lang="en-US" sz="3400" dirty="0" smtClean="0">
                <a:solidFill>
                  <a:schemeClr val="tx1"/>
                </a:solidFill>
              </a:rPr>
              <a:t>margin. </a:t>
            </a:r>
            <a:endParaRPr lang="en-US" sz="3400" dirty="0">
              <a:solidFill>
                <a:schemeClr val="tx1"/>
              </a:solidFill>
            </a:endParaRPr>
          </a:p>
          <a:p>
            <a:pPr lvl="1"/>
            <a:r>
              <a:rPr lang="en-US" sz="3400" dirty="0"/>
              <a:t>This means they paid only a percent of the real worth of the stock. </a:t>
            </a:r>
          </a:p>
          <a:p>
            <a:pPr lvl="0"/>
            <a:r>
              <a:rPr lang="en-US" sz="3400" dirty="0">
                <a:solidFill>
                  <a:schemeClr val="tx1"/>
                </a:solidFill>
              </a:rPr>
              <a:t>In September of 1929 some investors believed that stocks were artificially high and began to </a:t>
            </a:r>
            <a:r>
              <a:rPr lang="en-US" sz="3400" dirty="0" smtClean="0">
                <a:solidFill>
                  <a:schemeClr val="tx1"/>
                </a:solidFill>
              </a:rPr>
              <a:t>sell the stock.</a:t>
            </a:r>
            <a:endParaRPr lang="en-US" sz="3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73" y="990600"/>
            <a:ext cx="3779927" cy="5374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3276600"/>
            <a:ext cx="2609850" cy="19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14287"/>
            <a:ext cx="97536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4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>
                <a:solidFill>
                  <a:schemeClr val="tx1"/>
                </a:solidFill>
              </a:rPr>
              <a:t>By October the lowering prices became a </a:t>
            </a:r>
            <a:r>
              <a:rPr lang="en-US" sz="3200" dirty="0" smtClean="0">
                <a:solidFill>
                  <a:schemeClr val="tx1"/>
                </a:solidFill>
              </a:rPr>
              <a:t>landslide </a:t>
            </a:r>
            <a:r>
              <a:rPr lang="en-US" sz="3200" dirty="0">
                <a:solidFill>
                  <a:schemeClr val="tx1"/>
                </a:solidFill>
              </a:rPr>
              <a:t>and a panic followed.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On October 29, 1929 the stock market hit its all-time </a:t>
            </a:r>
            <a:r>
              <a:rPr lang="en-US" sz="3200" dirty="0" smtClean="0">
                <a:solidFill>
                  <a:schemeClr val="tx1"/>
                </a:solidFill>
              </a:rPr>
              <a:t>low. 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On that day $14 </a:t>
            </a:r>
            <a:r>
              <a:rPr lang="en-US" sz="3200" dirty="0" smtClean="0">
                <a:solidFill>
                  <a:schemeClr val="tx1"/>
                </a:solidFill>
              </a:rPr>
              <a:t>billion was </a:t>
            </a:r>
            <a:r>
              <a:rPr lang="en-US" sz="3200" dirty="0">
                <a:solidFill>
                  <a:schemeClr val="tx1"/>
                </a:solidFill>
              </a:rPr>
              <a:t>lost and by the weeks end $30 billion was gone.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This collapse triggered a worldwide </a:t>
            </a:r>
            <a:r>
              <a:rPr lang="en-US" sz="3200" dirty="0" smtClean="0">
                <a:solidFill>
                  <a:schemeClr val="tx1"/>
                </a:solidFill>
              </a:rPr>
              <a:t>depression that lasted more than a decade. 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AutoShape 2" descr="Image result for worldwide depression 1920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95800"/>
            <a:ext cx="3158386" cy="2562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199" y="4343400"/>
            <a:ext cx="3170583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4501896"/>
            <a:ext cx="1714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tpm17038\Desktop\stock-market-crash-1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" y="0"/>
            <a:ext cx="91413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Prelude to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300046" cy="5867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600" dirty="0">
                <a:solidFill>
                  <a:schemeClr val="tx1"/>
                </a:solidFill>
              </a:rPr>
              <a:t>Russia had been ruled by the </a:t>
            </a:r>
            <a:r>
              <a:rPr lang="en-US" sz="3600" dirty="0" smtClean="0">
                <a:solidFill>
                  <a:schemeClr val="tx1"/>
                </a:solidFill>
              </a:rPr>
              <a:t>Romanov </a:t>
            </a:r>
            <a:r>
              <a:rPr lang="en-US" sz="3600" dirty="0">
                <a:solidFill>
                  <a:schemeClr val="tx1"/>
                </a:solidFill>
              </a:rPr>
              <a:t>family for 300 years.  The king was called a </a:t>
            </a:r>
            <a:r>
              <a:rPr lang="en-US" sz="3600" dirty="0" smtClean="0">
                <a:solidFill>
                  <a:schemeClr val="tx1"/>
                </a:solidFill>
              </a:rPr>
              <a:t>Tsar. </a:t>
            </a:r>
            <a:endParaRPr lang="en-US" sz="3600" dirty="0">
              <a:solidFill>
                <a:schemeClr val="tx1"/>
              </a:solidFill>
            </a:endParaRPr>
          </a:p>
          <a:p>
            <a:pPr lvl="0"/>
            <a:r>
              <a:rPr lang="en-US" sz="3600" dirty="0">
                <a:solidFill>
                  <a:schemeClr val="tx1"/>
                </a:solidFill>
              </a:rPr>
              <a:t>The Russian Revolution has roots that begin in the </a:t>
            </a:r>
            <a:r>
              <a:rPr lang="en-US" sz="3600" dirty="0" smtClean="0">
                <a:solidFill>
                  <a:schemeClr val="tx1"/>
                </a:solidFill>
              </a:rPr>
              <a:t>Industrial Revolution.</a:t>
            </a:r>
            <a:endParaRPr lang="en-US" sz="3600" dirty="0">
              <a:solidFill>
                <a:schemeClr val="tx1"/>
              </a:solidFill>
            </a:endParaRPr>
          </a:p>
          <a:p>
            <a:pPr lvl="0"/>
            <a:r>
              <a:rPr lang="en-US" sz="3600" dirty="0">
                <a:solidFill>
                  <a:schemeClr val="tx1"/>
                </a:solidFill>
              </a:rPr>
              <a:t>The country had been </a:t>
            </a:r>
            <a:r>
              <a:rPr lang="en-US" sz="3600" dirty="0" smtClean="0">
                <a:solidFill>
                  <a:schemeClr val="tx1"/>
                </a:solidFill>
              </a:rPr>
              <a:t>slow to </a:t>
            </a:r>
            <a:r>
              <a:rPr lang="en-US" sz="3600" dirty="0">
                <a:solidFill>
                  <a:schemeClr val="tx1"/>
                </a:solidFill>
              </a:rPr>
              <a:t>industrialize but from 1863-1900 the number of factories more than </a:t>
            </a:r>
            <a:r>
              <a:rPr lang="en-US" sz="3600" dirty="0" smtClean="0">
                <a:solidFill>
                  <a:schemeClr val="tx1"/>
                </a:solidFill>
              </a:rPr>
              <a:t>doubled. </a:t>
            </a:r>
            <a:endParaRPr lang="en-US" sz="3600" dirty="0">
              <a:solidFill>
                <a:schemeClr val="tx1"/>
              </a:solidFill>
            </a:endParaRPr>
          </a:p>
          <a:p>
            <a:pPr lvl="0"/>
            <a:r>
              <a:rPr lang="en-US" sz="3600" dirty="0">
                <a:solidFill>
                  <a:schemeClr val="tx1"/>
                </a:solidFill>
              </a:rPr>
              <a:t>Rapid industrialization brought many problems such as bad working conditions, low </a:t>
            </a:r>
            <a:r>
              <a:rPr lang="en-US" sz="3600" dirty="0" smtClean="0">
                <a:solidFill>
                  <a:schemeClr val="tx1"/>
                </a:solidFill>
              </a:rPr>
              <a:t>wages, </a:t>
            </a:r>
            <a:r>
              <a:rPr lang="en-US" sz="3600" dirty="0">
                <a:solidFill>
                  <a:schemeClr val="tx1"/>
                </a:solidFill>
              </a:rPr>
              <a:t>and </a:t>
            </a:r>
            <a:r>
              <a:rPr lang="en-US" sz="3600" dirty="0" smtClean="0">
                <a:solidFill>
                  <a:schemeClr val="tx1"/>
                </a:solidFill>
              </a:rPr>
              <a:t>child </a:t>
            </a:r>
            <a:r>
              <a:rPr lang="en-US" sz="3600" dirty="0">
                <a:solidFill>
                  <a:schemeClr val="tx1"/>
                </a:solidFill>
              </a:rPr>
              <a:t>labor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045" y="1086829"/>
            <a:ext cx="2071830" cy="273183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221" y="3222368"/>
            <a:ext cx="3870780" cy="2187832"/>
          </a:xfrm>
          <a:prstGeom prst="rect">
            <a:avLst/>
          </a:prstGeom>
        </p:spPr>
      </p:pic>
      <p:sp>
        <p:nvSpPr>
          <p:cNvPr id="7" name="AutoShape 2" descr="Image result for imperial rus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846" y="516347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-27432"/>
            <a:ext cx="8229600" cy="421843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</a:rPr>
              <a:t>The discontent that grew because of the problems gave rise to many </a:t>
            </a:r>
            <a:r>
              <a:rPr lang="en-US" sz="2800" dirty="0" smtClean="0">
                <a:solidFill>
                  <a:schemeClr val="tx1"/>
                </a:solidFill>
              </a:rPr>
              <a:t>revolutionary </a:t>
            </a:r>
            <a:r>
              <a:rPr lang="en-US" sz="2800" dirty="0">
                <a:solidFill>
                  <a:schemeClr val="tx1"/>
                </a:solidFill>
              </a:rPr>
              <a:t>groups of which the strongest was a group that followed the teachings of Karl </a:t>
            </a:r>
            <a:r>
              <a:rPr lang="en-US" sz="2800" dirty="0" smtClean="0">
                <a:solidFill>
                  <a:schemeClr val="tx1"/>
                </a:solidFill>
              </a:rPr>
              <a:t>Marx. 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 smtClean="0">
                <a:solidFill>
                  <a:schemeClr val="tx1"/>
                </a:solidFill>
              </a:rPr>
              <a:t>The groups </a:t>
            </a:r>
            <a:r>
              <a:rPr lang="en-US" sz="2800" dirty="0">
                <a:solidFill>
                  <a:schemeClr val="tx1"/>
                </a:solidFill>
              </a:rPr>
              <a:t>believed the </a:t>
            </a:r>
            <a:r>
              <a:rPr lang="en-US" sz="2800" dirty="0" smtClean="0">
                <a:solidFill>
                  <a:schemeClr val="tx1"/>
                </a:solidFill>
              </a:rPr>
              <a:t>proletariat, </a:t>
            </a:r>
            <a:r>
              <a:rPr lang="en-US" sz="2800" dirty="0">
                <a:solidFill>
                  <a:schemeClr val="tx1"/>
                </a:solidFill>
              </a:rPr>
              <a:t>working class, should rule 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In 1903 the Marxist </a:t>
            </a:r>
            <a:r>
              <a:rPr lang="en-US" sz="2800" dirty="0" smtClean="0">
                <a:solidFill>
                  <a:schemeClr val="tx1"/>
                </a:solidFill>
              </a:rPr>
              <a:t>groups </a:t>
            </a:r>
            <a:r>
              <a:rPr lang="en-US" sz="2800" dirty="0">
                <a:solidFill>
                  <a:schemeClr val="tx1"/>
                </a:solidFill>
              </a:rPr>
              <a:t>split into two groups</a:t>
            </a:r>
          </a:p>
          <a:p>
            <a:pPr lvl="1"/>
            <a:r>
              <a:rPr lang="en-US" sz="2400" dirty="0"/>
              <a:t>Mensheviks- wanted broad popular support for the revolution </a:t>
            </a:r>
          </a:p>
          <a:p>
            <a:pPr lvl="1"/>
            <a:r>
              <a:rPr lang="en-US" sz="2400" dirty="0"/>
              <a:t>Bolsheviks- </a:t>
            </a:r>
            <a:r>
              <a:rPr lang="en-US" sz="2400" dirty="0" smtClean="0"/>
              <a:t>wanted a </a:t>
            </a:r>
            <a:r>
              <a:rPr lang="en-US" sz="2400" dirty="0"/>
              <a:t>small committed group that would </a:t>
            </a:r>
            <a:r>
              <a:rPr lang="en-US" sz="2400" dirty="0" smtClean="0"/>
              <a:t>sacrifice </a:t>
            </a:r>
            <a:r>
              <a:rPr lang="en-US" sz="2400" dirty="0"/>
              <a:t>anything and everything 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The Bolsheviks were led by Vladimir </a:t>
            </a:r>
            <a:r>
              <a:rPr lang="en-US" sz="2800" dirty="0" err="1">
                <a:solidFill>
                  <a:schemeClr val="tx1"/>
                </a:solidFill>
              </a:rPr>
              <a:t>Ilyich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Lenin. 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i.dailymail.co.uk/i/pix/2009/06/09/article-1191845-0021FC9000000258-26_468x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139945"/>
            <a:ext cx="44577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tephenhicks.org/wp-content/uploads/2013/02/marx_terror_qu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46397"/>
            <a:ext cx="23812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pm17038\Desktop\Karl_Mar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-2977"/>
            <a:ext cx="5854700" cy="686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pm17038\Desktop\Len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59937"/>
            <a:ext cx="6553200" cy="69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0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Dominos Begin to 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165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</a:rPr>
              <a:t>Between 1904-1917 Russia faced several crises that </a:t>
            </a:r>
            <a:r>
              <a:rPr lang="en-US" sz="2800" dirty="0" smtClean="0">
                <a:solidFill>
                  <a:schemeClr val="tx1"/>
                </a:solidFill>
              </a:rPr>
              <a:t>showed the weakness </a:t>
            </a:r>
            <a:r>
              <a:rPr lang="en-US" sz="2800" dirty="0">
                <a:solidFill>
                  <a:schemeClr val="tx1"/>
                </a:solidFill>
              </a:rPr>
              <a:t>of the tsar 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In 1904 Russia went to war with </a:t>
            </a:r>
            <a:r>
              <a:rPr lang="en-US" sz="2800" dirty="0" smtClean="0">
                <a:solidFill>
                  <a:schemeClr val="tx1"/>
                </a:solidFill>
              </a:rPr>
              <a:t>Japan (Russo-Japanese </a:t>
            </a:r>
            <a:r>
              <a:rPr lang="en-US" sz="2800" dirty="0">
                <a:solidFill>
                  <a:schemeClr val="tx1"/>
                </a:solidFill>
              </a:rPr>
              <a:t>War) over the control of Korea and Manchuria.  Russia </a:t>
            </a:r>
            <a:r>
              <a:rPr lang="en-US" sz="2800" dirty="0" smtClean="0">
                <a:solidFill>
                  <a:schemeClr val="tx1"/>
                </a:solidFill>
              </a:rPr>
              <a:t>lost 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In 1905 200,000 workers </a:t>
            </a:r>
            <a:r>
              <a:rPr lang="en-US" sz="2800" dirty="0" smtClean="0">
                <a:solidFill>
                  <a:schemeClr val="tx1"/>
                </a:solidFill>
              </a:rPr>
              <a:t>protested </a:t>
            </a:r>
            <a:r>
              <a:rPr lang="en-US" sz="2800" dirty="0">
                <a:solidFill>
                  <a:schemeClr val="tx1"/>
                </a:solidFill>
              </a:rPr>
              <a:t>outside the Winter Palace demanding  a </a:t>
            </a:r>
            <a:r>
              <a:rPr lang="en-US" sz="2800" dirty="0" smtClean="0">
                <a:solidFill>
                  <a:schemeClr val="tx1"/>
                </a:solidFill>
              </a:rPr>
              <a:t>representative </a:t>
            </a:r>
            <a:r>
              <a:rPr lang="en-US" sz="2800" dirty="0">
                <a:solidFill>
                  <a:schemeClr val="tx1"/>
                </a:solidFill>
              </a:rPr>
              <a:t>government but instead 1,000 were either killed or wounded. 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1914-  Tsar Nicholas II dragged Russia into </a:t>
            </a:r>
            <a:r>
              <a:rPr lang="en-US" sz="2800" dirty="0" smtClean="0">
                <a:solidFill>
                  <a:schemeClr val="tx1"/>
                </a:solidFill>
              </a:rPr>
              <a:t>WWI.  </a:t>
            </a:r>
            <a:r>
              <a:rPr lang="en-US" sz="2800" dirty="0">
                <a:solidFill>
                  <a:schemeClr val="tx1"/>
                </a:solidFill>
              </a:rPr>
              <a:t>Russia was not prepared and was easily defeated by the </a:t>
            </a:r>
            <a:r>
              <a:rPr lang="en-US" sz="2800" dirty="0" smtClean="0">
                <a:solidFill>
                  <a:schemeClr val="tx1"/>
                </a:solidFill>
              </a:rPr>
              <a:t>Germans.  </a:t>
            </a:r>
            <a:r>
              <a:rPr lang="en-US" sz="2800" dirty="0">
                <a:solidFill>
                  <a:schemeClr val="tx1"/>
                </a:solidFill>
              </a:rPr>
              <a:t>Within in the first year 4 million were either dead or wounded.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6616" y="228600"/>
            <a:ext cx="5029200" cy="6553200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chemeClr val="tx1"/>
                </a:solidFill>
              </a:rPr>
              <a:t>At home Nicholas left his wife Tsarina Alexandra in charge.  She fell under the “spell” of and adviser named </a:t>
            </a:r>
            <a:r>
              <a:rPr lang="en-US" sz="3200" dirty="0" smtClean="0">
                <a:solidFill>
                  <a:schemeClr val="tx1"/>
                </a:solidFill>
              </a:rPr>
              <a:t>Rasputin </a:t>
            </a:r>
            <a:r>
              <a:rPr lang="en-US" sz="3200" dirty="0">
                <a:solidFill>
                  <a:schemeClr val="tx1"/>
                </a:solidFill>
              </a:rPr>
              <a:t>who was said to have healing powers.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Rasputin did not favor </a:t>
            </a:r>
            <a:r>
              <a:rPr lang="en-US" sz="3200" dirty="0" smtClean="0">
                <a:solidFill>
                  <a:schemeClr val="tx1"/>
                </a:solidFill>
              </a:rPr>
              <a:t>reform and </a:t>
            </a:r>
            <a:r>
              <a:rPr lang="en-US" sz="3200" dirty="0">
                <a:solidFill>
                  <a:schemeClr val="tx1"/>
                </a:solidFill>
              </a:rPr>
              <a:t>he was killed by nobles in 1916.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By 1918 Russia was out of the war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Image result for tsarina alexandra and rasput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tsarina alexandra and rasput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917" y="376237"/>
            <a:ext cx="1857375" cy="2566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368" y="1609725"/>
            <a:ext cx="2046514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869" y="2942431"/>
            <a:ext cx="2486025" cy="1838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882" y="4676775"/>
            <a:ext cx="22860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pm17038\Desktop\bloody_sunday_-_russia_-_1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1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pm17038\Desktop\Defenders_NGM-v31-p369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" y="0"/>
            <a:ext cx="9152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pm17038\Desktop\tsarina-alexand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" y="-15765"/>
            <a:ext cx="45561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pm17038\Desktop\Alexei_Romanov_by_oreia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48" y="0"/>
            <a:ext cx="4614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pm17038\Desktop\Григорий_Распутин_(1914-1916)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726"/>
            <a:ext cx="6629400" cy="690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4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/>
          <a:lstStyle/>
          <a:p>
            <a:r>
              <a:rPr lang="en-US" dirty="0" smtClean="0"/>
              <a:t>March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229600" cy="513556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>
                <a:solidFill>
                  <a:schemeClr val="tx1"/>
                </a:solidFill>
              </a:rPr>
              <a:t>March of 1917 many workers called for the </a:t>
            </a:r>
            <a:r>
              <a:rPr lang="en-US" sz="3200" dirty="0" smtClean="0">
                <a:solidFill>
                  <a:schemeClr val="tx1"/>
                </a:solidFill>
              </a:rPr>
              <a:t>end of </a:t>
            </a:r>
            <a:r>
              <a:rPr lang="en-US" sz="3200" dirty="0">
                <a:solidFill>
                  <a:schemeClr val="tx1"/>
                </a:solidFill>
              </a:rPr>
              <a:t>the monarchy.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The riots that ensued forced Nicholas to </a:t>
            </a:r>
            <a:r>
              <a:rPr lang="en-US" sz="3200" dirty="0" smtClean="0">
                <a:solidFill>
                  <a:schemeClr val="tx1"/>
                </a:solidFill>
              </a:rPr>
              <a:t>abdicate, </a:t>
            </a:r>
            <a:r>
              <a:rPr lang="en-US" sz="3200" dirty="0">
                <a:solidFill>
                  <a:schemeClr val="tx1"/>
                </a:solidFill>
              </a:rPr>
              <a:t>give up, the throne.  One year later Nicholas II and his entire family were executed.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During this time Lenin, who had been exile in Germany, </a:t>
            </a:r>
            <a:r>
              <a:rPr lang="en-US" sz="3200" dirty="0" smtClean="0">
                <a:solidFill>
                  <a:schemeClr val="tx1"/>
                </a:solidFill>
              </a:rPr>
              <a:t>returned </a:t>
            </a:r>
            <a:r>
              <a:rPr lang="en-US" sz="3200" dirty="0">
                <a:solidFill>
                  <a:schemeClr val="tx1"/>
                </a:solidFill>
              </a:rPr>
              <a:t>to Russia.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A </a:t>
            </a:r>
            <a:r>
              <a:rPr lang="en-US" sz="3200" dirty="0" smtClean="0">
                <a:solidFill>
                  <a:schemeClr val="tx1"/>
                </a:solidFill>
              </a:rPr>
              <a:t>provisional </a:t>
            </a:r>
            <a:r>
              <a:rPr lang="en-US" sz="3200" dirty="0">
                <a:solidFill>
                  <a:schemeClr val="tx1"/>
                </a:solidFill>
              </a:rPr>
              <a:t>government and </a:t>
            </a:r>
            <a:r>
              <a:rPr lang="en-US" sz="3200" dirty="0" smtClean="0">
                <a:solidFill>
                  <a:schemeClr val="tx1"/>
                </a:solidFill>
              </a:rPr>
              <a:t>soviets, </a:t>
            </a:r>
            <a:r>
              <a:rPr lang="en-US" sz="3200" dirty="0">
                <a:solidFill>
                  <a:schemeClr val="tx1"/>
                </a:solidFill>
              </a:rPr>
              <a:t>small local councils, were created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pm17038\Desktop\1158px-Russian_Imperial_Family_1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828</Words>
  <Application>Microsoft Office PowerPoint</Application>
  <PresentationFormat>On-screen Show (4:3)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Gill Sans MT</vt:lpstr>
      <vt:lpstr>Impact</vt:lpstr>
      <vt:lpstr>iRespondGraphMaster</vt:lpstr>
      <vt:lpstr>Badge</vt:lpstr>
      <vt:lpstr>Between the Wars </vt:lpstr>
      <vt:lpstr>Prelude to Revolution </vt:lpstr>
      <vt:lpstr>PowerPoint Presentation</vt:lpstr>
      <vt:lpstr>PowerPoint Presentation</vt:lpstr>
      <vt:lpstr>Dominos Begin to Fall</vt:lpstr>
      <vt:lpstr>PowerPoint Presentation</vt:lpstr>
      <vt:lpstr>PowerPoint Presentation</vt:lpstr>
      <vt:lpstr>March Revolution </vt:lpstr>
      <vt:lpstr>PowerPoint Presentation</vt:lpstr>
      <vt:lpstr>Bolshevik Revolution </vt:lpstr>
      <vt:lpstr>Civil War </vt:lpstr>
      <vt:lpstr>PowerPoint Presentation</vt:lpstr>
      <vt:lpstr>Germany’s New Republic</vt:lpstr>
      <vt:lpstr>PowerPoint Presentation</vt:lpstr>
      <vt:lpstr>Worldwide Financial Collapse 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Between the Wars</dc:title>
  <dc:creator>Phillip Thurmond</dc:creator>
  <cp:lastModifiedBy>Lyndsay Fleming</cp:lastModifiedBy>
  <cp:revision>13</cp:revision>
  <dcterms:created xsi:type="dcterms:W3CDTF">2015-04-01T22:05:55Z</dcterms:created>
  <dcterms:modified xsi:type="dcterms:W3CDTF">2015-11-04T16:58:47Z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