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sldIdLst>
    <p:sldId id="256" r:id="rId4"/>
    <p:sldId id="257" r:id="rId5"/>
    <p:sldId id="278" r:id="rId6"/>
    <p:sldId id="264" r:id="rId7"/>
    <p:sldId id="265" r:id="rId8"/>
    <p:sldId id="266" r:id="rId9"/>
    <p:sldId id="258" r:id="rId10"/>
    <p:sldId id="267" r:id="rId11"/>
    <p:sldId id="259" r:id="rId12"/>
    <p:sldId id="268" r:id="rId13"/>
    <p:sldId id="269" r:id="rId14"/>
    <p:sldId id="260" r:id="rId15"/>
    <p:sldId id="270" r:id="rId16"/>
    <p:sldId id="271" r:id="rId17"/>
    <p:sldId id="272" r:id="rId18"/>
    <p:sldId id="273" r:id="rId19"/>
    <p:sldId id="261" r:id="rId20"/>
    <p:sldId id="274" r:id="rId21"/>
    <p:sldId id="275" r:id="rId22"/>
    <p:sldId id="262" r:id="rId23"/>
    <p:sldId id="263" r:id="rId24"/>
    <p:sldId id="279" r:id="rId25"/>
    <p:sldId id="276" r:id="rId26"/>
    <p:sldId id="277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31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B0C571-3F24-44D2-A28C-D6CFD007FE32}" type="datetimeFigureOut">
              <a:rPr lang="en-US" smtClean="0"/>
              <a:t>1/13/2015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CD33370-1447-4158-AF1E-3FB6E1F764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006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B0C571-3F24-44D2-A28C-D6CFD007FE32}" type="datetimeFigureOut">
              <a:rPr lang="en-US" smtClean="0"/>
              <a:t>1/13/2015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CD33370-1447-4158-AF1E-3FB6E1F764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593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B0C571-3F24-44D2-A28C-D6CFD007FE32}" type="datetimeFigureOut">
              <a:rPr lang="en-US" smtClean="0"/>
              <a:t>1/13/2015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CD33370-1447-4158-AF1E-3FB6E1F764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0062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B0C571-3F24-44D2-A28C-D6CFD007FE32}" type="datetimeFigureOut">
              <a:rPr lang="en-US" smtClean="0"/>
              <a:t>1/13/2015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CD33370-1447-4158-AF1E-3FB6E1F764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8483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B0C571-3F24-44D2-A28C-D6CFD007FE32}" type="datetimeFigureOut">
              <a:rPr lang="en-US" smtClean="0"/>
              <a:t>1/13/2015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CD33370-1447-4158-AF1E-3FB6E1F764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9586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B0C571-3F24-44D2-A28C-D6CFD007FE32}" type="datetimeFigureOut">
              <a:rPr lang="en-US" smtClean="0"/>
              <a:t>1/13/2015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CD33370-1447-4158-AF1E-3FB6E1F764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575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B0C571-3F24-44D2-A28C-D6CFD007FE32}" type="datetimeFigureOut">
              <a:rPr lang="en-US" smtClean="0"/>
              <a:t>1/13/2015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CD33370-1447-4158-AF1E-3FB6E1F764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948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B0C571-3F24-44D2-A28C-D6CFD007FE32}" type="datetimeFigureOut">
              <a:rPr lang="en-US" smtClean="0"/>
              <a:t>1/13/2015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CD33370-1447-4158-AF1E-3FB6E1F764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3227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B0C571-3F24-44D2-A28C-D6CFD007FE32}" type="datetimeFigureOut">
              <a:rPr lang="en-US" smtClean="0"/>
              <a:t>1/13/2015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CD33370-1447-4158-AF1E-3FB6E1F764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1868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B0C571-3F24-44D2-A28C-D6CFD007FE32}" type="datetimeFigureOut">
              <a:rPr lang="en-US" smtClean="0"/>
              <a:t>1/13/2015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CD33370-1447-4158-AF1E-3FB6E1F764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2566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B0C571-3F24-44D2-A28C-D6CFD007FE32}" type="datetimeFigureOut">
              <a:rPr lang="en-US" smtClean="0"/>
              <a:t>1/13/2015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CD33370-1447-4158-AF1E-3FB6E1F764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814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B0C571-3F24-44D2-A28C-D6CFD007FE32}" type="datetimeFigureOut">
              <a:rPr lang="en-US" smtClean="0"/>
              <a:t>1/13/2015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CD33370-1447-4158-AF1E-3FB6E1F764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8483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B0C571-3F24-44D2-A28C-D6CFD007FE32}" type="datetimeFigureOut">
              <a:rPr lang="en-US" smtClean="0"/>
              <a:t>1/13/2015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CD33370-1447-4158-AF1E-3FB6E1F764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593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A6B0C571-3F24-44D2-A28C-D6CFD007FE32}" type="datetimeFigureOut">
              <a:rPr lang="en-US" smtClean="0"/>
              <a:t>1/13/2015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CD33370-1447-4158-AF1E-3FB6E1F764F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0C571-3F24-44D2-A28C-D6CFD007FE32}" type="datetimeFigureOut">
              <a:rPr lang="en-US" smtClean="0"/>
              <a:t>1/13/2015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33370-1447-4158-AF1E-3FB6E1F764F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6B0C571-3F24-44D2-A28C-D6CFD007FE32}" type="datetimeFigureOut">
              <a:rPr lang="en-US" smtClean="0"/>
              <a:t>1/13/2015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CD33370-1447-4158-AF1E-3FB6E1F764FD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0C571-3F24-44D2-A28C-D6CFD007FE32}" type="datetimeFigureOut">
              <a:rPr lang="en-US" smtClean="0"/>
              <a:t>1/13/2015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33370-1447-4158-AF1E-3FB6E1F764F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0C571-3F24-44D2-A28C-D6CFD007FE32}" type="datetimeFigureOut">
              <a:rPr lang="en-US" smtClean="0"/>
              <a:t>1/13/2015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33370-1447-4158-AF1E-3FB6E1F764F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0C571-3F24-44D2-A28C-D6CFD007FE32}" type="datetimeFigureOut">
              <a:rPr lang="en-US" smtClean="0"/>
              <a:t>1/13/2015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33370-1447-4158-AF1E-3FB6E1F764FD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0C571-3F24-44D2-A28C-D6CFD007FE32}" type="datetimeFigureOut">
              <a:rPr lang="en-US" smtClean="0"/>
              <a:t>1/13/2015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33370-1447-4158-AF1E-3FB6E1F764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0C571-3F24-44D2-A28C-D6CFD007FE32}" type="datetimeFigureOut">
              <a:rPr lang="en-US" smtClean="0"/>
              <a:t>1/13/2015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CD33370-1447-4158-AF1E-3FB6E1F764FD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0C571-3F24-44D2-A28C-D6CFD007FE32}" type="datetimeFigureOut">
              <a:rPr lang="en-US" smtClean="0"/>
              <a:t>1/13/2015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33370-1447-4158-AF1E-3FB6E1F764F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B0C571-3F24-44D2-A28C-D6CFD007FE32}" type="datetimeFigureOut">
              <a:rPr lang="en-US" smtClean="0"/>
              <a:t>1/13/2015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CD33370-1447-4158-AF1E-3FB6E1F764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95863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0C571-3F24-44D2-A28C-D6CFD007FE32}" type="datetimeFigureOut">
              <a:rPr lang="en-US" smtClean="0"/>
              <a:t>1/13/2015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33370-1447-4158-AF1E-3FB6E1F764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0C571-3F24-44D2-A28C-D6CFD007FE32}" type="datetimeFigureOut">
              <a:rPr lang="en-US" smtClean="0"/>
              <a:t>1/13/2015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CD33370-1447-4158-AF1E-3FB6E1F764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B0C571-3F24-44D2-A28C-D6CFD007FE32}" type="datetimeFigureOut">
              <a:rPr lang="en-US" smtClean="0"/>
              <a:t>1/13/2015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CD33370-1447-4158-AF1E-3FB6E1F764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575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B0C571-3F24-44D2-A28C-D6CFD007FE32}" type="datetimeFigureOut">
              <a:rPr lang="en-US" smtClean="0"/>
              <a:t>1/13/2015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CD33370-1447-4158-AF1E-3FB6E1F764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948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B0C571-3F24-44D2-A28C-D6CFD007FE32}" type="datetimeFigureOut">
              <a:rPr lang="en-US" smtClean="0"/>
              <a:t>1/13/2015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CD33370-1447-4158-AF1E-3FB6E1F764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3227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B0C571-3F24-44D2-A28C-D6CFD007FE32}" type="datetimeFigureOut">
              <a:rPr lang="en-US" smtClean="0"/>
              <a:t>1/13/2015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CD33370-1447-4158-AF1E-3FB6E1F764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1868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B0C571-3F24-44D2-A28C-D6CFD007FE32}" type="datetimeFigureOut">
              <a:rPr lang="en-US" smtClean="0"/>
              <a:t>1/13/2015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CD33370-1447-4158-AF1E-3FB6E1F764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2566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B0C571-3F24-44D2-A28C-D6CFD007FE32}" type="datetimeFigureOut">
              <a:rPr lang="en-US" smtClean="0"/>
              <a:t>1/13/2015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CD33370-1447-4158-AF1E-3FB6E1F764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8145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QuestionShape"/>
          <p:cNvSpPr/>
          <p:nvPr userDrawn="1"/>
        </p:nvSpPr>
        <p:spPr>
          <a:xfrm>
            <a:off x="127000" y="127000"/>
            <a:ext cx="8890000" cy="2857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buNone/>
            </a:pPr>
            <a:r>
              <a:rPr lang="en-US" sz="440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iRespond Question Master</a:t>
            </a:r>
            <a:endParaRPr lang="en-US" sz="44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AShape"/>
          <p:cNvSpPr/>
          <p:nvPr userDrawn="1"/>
        </p:nvSpPr>
        <p:spPr>
          <a:xfrm>
            <a:off x="127000" y="3111500"/>
            <a:ext cx="88900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sz="3200" smtClean="0">
                <a:solidFill>
                  <a:schemeClr val="tx1"/>
                </a:solidFill>
              </a:rPr>
              <a:t>A.) Response A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9" name="BShape"/>
          <p:cNvSpPr/>
          <p:nvPr userDrawn="1"/>
        </p:nvSpPr>
        <p:spPr>
          <a:xfrm>
            <a:off x="127000" y="3835400"/>
            <a:ext cx="88900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sz="3200" smtClean="0">
                <a:solidFill>
                  <a:schemeClr val="tx1"/>
                </a:solidFill>
              </a:rPr>
              <a:t>B.) Response B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10" name="CShape"/>
          <p:cNvSpPr/>
          <p:nvPr userDrawn="1"/>
        </p:nvSpPr>
        <p:spPr>
          <a:xfrm>
            <a:off x="127000" y="4559300"/>
            <a:ext cx="88900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sz="3200" smtClean="0">
                <a:solidFill>
                  <a:schemeClr val="tx1"/>
                </a:solidFill>
              </a:rPr>
              <a:t>C.) Response C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11" name="DShape"/>
          <p:cNvSpPr/>
          <p:nvPr userDrawn="1"/>
        </p:nvSpPr>
        <p:spPr>
          <a:xfrm>
            <a:off x="127000" y="5283200"/>
            <a:ext cx="88900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sz="3200" smtClean="0">
                <a:solidFill>
                  <a:schemeClr val="tx1"/>
                </a:solidFill>
              </a:rPr>
              <a:t>D.) Response D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12" name="EShape"/>
          <p:cNvSpPr/>
          <p:nvPr userDrawn="1"/>
        </p:nvSpPr>
        <p:spPr>
          <a:xfrm>
            <a:off x="127000" y="6007100"/>
            <a:ext cx="88900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sz="3200" smtClean="0">
                <a:solidFill>
                  <a:schemeClr val="tx1"/>
                </a:solidFill>
              </a:rPr>
              <a:t>E.) Response E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13" name="Percent"/>
          <p:cNvSpPr/>
          <p:nvPr userDrawn="1"/>
        </p:nvSpPr>
        <p:spPr>
          <a:xfrm>
            <a:off x="6350000" y="254000"/>
            <a:ext cx="2540000" cy="508000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mtClean="0">
                <a:solidFill>
                  <a:srgbClr val="000000"/>
                </a:solidFill>
              </a:rPr>
              <a:t>Percent Complete 100%</a:t>
            </a:r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14" name="Timer"/>
          <p:cNvSpPr/>
          <p:nvPr userDrawn="1"/>
        </p:nvSpPr>
        <p:spPr>
          <a:xfrm>
            <a:off x="254000" y="254000"/>
            <a:ext cx="2540000" cy="508000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mtClean="0">
                <a:solidFill>
                  <a:srgbClr val="000000"/>
                </a:solidFill>
              </a:rPr>
              <a:t>00:30</a:t>
            </a:r>
            <a:endParaRPr 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510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Shape" hidden="1"/>
          <p:cNvSpPr/>
          <p:nvPr userDrawn="1"/>
        </p:nvSpPr>
        <p:spPr>
          <a:xfrm>
            <a:off x="127000" y="254000"/>
            <a:ext cx="1270000" cy="127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iRespond Graph</a:t>
            </a:r>
            <a:endParaRPr lang="en-US"/>
          </a:p>
        </p:txBody>
      </p:sp>
      <p:grpSp>
        <p:nvGrpSpPr>
          <p:cNvPr id="37" name="CorrectBarGroup"/>
          <p:cNvGrpSpPr/>
          <p:nvPr userDrawn="1"/>
        </p:nvGrpSpPr>
        <p:grpSpPr>
          <a:xfrm>
            <a:off x="1270000" y="3175000"/>
            <a:ext cx="2667000" cy="2540000"/>
            <a:chOff x="1270000" y="3175000"/>
            <a:chExt cx="2667000" cy="2540000"/>
          </a:xfrm>
        </p:grpSpPr>
        <p:sp>
          <p:nvSpPr>
            <p:cNvPr id="9" name="CorrectBar0"/>
            <p:cNvSpPr/>
            <p:nvPr userDrawn="1"/>
          </p:nvSpPr>
          <p:spPr>
            <a:xfrm>
              <a:off x="1270000" y="3175000"/>
              <a:ext cx="1079500" cy="2540000"/>
            </a:xfrm>
            <a:prstGeom prst="rect">
              <a:avLst/>
            </a:prstGeom>
            <a:solidFill>
              <a:srgbClr val="22FF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CorrectBar1"/>
            <p:cNvSpPr/>
            <p:nvPr userDrawn="1"/>
          </p:nvSpPr>
          <p:spPr>
            <a:xfrm>
              <a:off x="2857500" y="4445000"/>
              <a:ext cx="1079500" cy="1270000"/>
            </a:xfrm>
            <a:prstGeom prst="rect">
              <a:avLst/>
            </a:prstGeom>
            <a:solidFill>
              <a:srgbClr val="22FF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PercentLabelGroup"/>
          <p:cNvGrpSpPr/>
          <p:nvPr userDrawn="1"/>
        </p:nvGrpSpPr>
        <p:grpSpPr>
          <a:xfrm>
            <a:off x="1270000" y="1270000"/>
            <a:ext cx="7429500" cy="317500"/>
            <a:chOff x="1270000" y="1270000"/>
            <a:chExt cx="7429500" cy="317500"/>
          </a:xfrm>
        </p:grpSpPr>
        <p:sp>
          <p:nvSpPr>
            <p:cNvPr id="8" name="PercentLabel0"/>
            <p:cNvSpPr/>
            <p:nvPr userDrawn="1"/>
          </p:nvSpPr>
          <p:spPr>
            <a:xfrm>
              <a:off x="127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67%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1" name="PercentLabel1"/>
            <p:cNvSpPr/>
            <p:nvPr userDrawn="1"/>
          </p:nvSpPr>
          <p:spPr>
            <a:xfrm>
              <a:off x="2857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33%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" name="PercentLabel2"/>
            <p:cNvSpPr/>
            <p:nvPr userDrawn="1"/>
          </p:nvSpPr>
          <p:spPr>
            <a:xfrm>
              <a:off x="4445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100%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7" name="PercentLabel3"/>
            <p:cNvSpPr/>
            <p:nvPr userDrawn="1"/>
          </p:nvSpPr>
          <p:spPr>
            <a:xfrm>
              <a:off x="6032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100%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20" name="PercentLabel4"/>
            <p:cNvSpPr/>
            <p:nvPr userDrawn="1"/>
          </p:nvSpPr>
          <p:spPr>
            <a:xfrm>
              <a:off x="762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67%</a:t>
              </a:r>
              <a:endParaRPr lang="en-US" sz="2800">
                <a:solidFill>
                  <a:srgbClr val="000000"/>
                </a:solidFill>
              </a:endParaRPr>
            </a:p>
          </p:txBody>
        </p:sp>
      </p:grpSp>
      <p:grpSp>
        <p:nvGrpSpPr>
          <p:cNvPr id="38" name="IncorrectBarGroup"/>
          <p:cNvGrpSpPr/>
          <p:nvPr userDrawn="1"/>
        </p:nvGrpSpPr>
        <p:grpSpPr>
          <a:xfrm>
            <a:off x="4445000" y="1905000"/>
            <a:ext cx="4254500" cy="3810000"/>
            <a:chOff x="4445000" y="1905000"/>
            <a:chExt cx="4254500" cy="3810000"/>
          </a:xfrm>
        </p:grpSpPr>
        <p:sp>
          <p:nvSpPr>
            <p:cNvPr id="15" name="IncorrectBar2"/>
            <p:cNvSpPr/>
            <p:nvPr userDrawn="1"/>
          </p:nvSpPr>
          <p:spPr>
            <a:xfrm>
              <a:off x="44450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IncorrectBar3"/>
            <p:cNvSpPr/>
            <p:nvPr userDrawn="1"/>
          </p:nvSpPr>
          <p:spPr>
            <a:xfrm>
              <a:off x="60325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IncorrectBar4"/>
            <p:cNvSpPr/>
            <p:nvPr userDrawn="1"/>
          </p:nvSpPr>
          <p:spPr>
            <a:xfrm>
              <a:off x="7620000" y="3175000"/>
              <a:ext cx="1079500" cy="254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XLabelGroup"/>
          <p:cNvGrpSpPr/>
          <p:nvPr userDrawn="1"/>
        </p:nvGrpSpPr>
        <p:grpSpPr>
          <a:xfrm>
            <a:off x="1270000" y="5842000"/>
            <a:ext cx="7429500" cy="317500"/>
            <a:chOff x="1270000" y="5842000"/>
            <a:chExt cx="7429500" cy="317500"/>
          </a:xfrm>
        </p:grpSpPr>
        <p:sp>
          <p:nvSpPr>
            <p:cNvPr id="10" name="XValueLabel0"/>
            <p:cNvSpPr/>
            <p:nvPr userDrawn="1"/>
          </p:nvSpPr>
          <p:spPr>
            <a:xfrm>
              <a:off x="127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A*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3" name="XValueLabel1"/>
            <p:cNvSpPr/>
            <p:nvPr userDrawn="1"/>
          </p:nvSpPr>
          <p:spPr>
            <a:xfrm>
              <a:off x="2857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B*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6" name="XValueLabel2"/>
            <p:cNvSpPr/>
            <p:nvPr userDrawn="1"/>
          </p:nvSpPr>
          <p:spPr>
            <a:xfrm>
              <a:off x="4445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C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9" name="XValueLabel3"/>
            <p:cNvSpPr/>
            <p:nvPr userDrawn="1"/>
          </p:nvSpPr>
          <p:spPr>
            <a:xfrm>
              <a:off x="6032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D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22" name="XValueLabel4"/>
            <p:cNvSpPr/>
            <p:nvPr userDrawn="1"/>
          </p:nvSpPr>
          <p:spPr>
            <a:xfrm>
              <a:off x="762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E</a:t>
              </a:r>
              <a:endParaRPr lang="en-US" sz="2800">
                <a:solidFill>
                  <a:srgbClr val="000000"/>
                </a:solidFill>
              </a:endParaRPr>
            </a:p>
          </p:txBody>
        </p:sp>
      </p:grpSp>
      <p:grpSp>
        <p:nvGrpSpPr>
          <p:cNvPr id="36" name="AxisLineGroup"/>
          <p:cNvGrpSpPr/>
          <p:nvPr userDrawn="1"/>
        </p:nvGrpSpPr>
        <p:grpSpPr>
          <a:xfrm>
            <a:off x="889000" y="1587500"/>
            <a:ext cx="8001000" cy="4127500"/>
            <a:chOff x="889000" y="1587500"/>
            <a:chExt cx="8001000" cy="4127500"/>
          </a:xfrm>
        </p:grpSpPr>
        <p:cxnSp>
          <p:nvCxnSpPr>
            <p:cNvPr id="23" name="XAxisLine"/>
            <p:cNvCxnSpPr/>
            <p:nvPr userDrawn="1"/>
          </p:nvCxnSpPr>
          <p:spPr>
            <a:xfrm>
              <a:off x="889000" y="5715000"/>
              <a:ext cx="8001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YAxisLine"/>
            <p:cNvCxnSpPr/>
            <p:nvPr userDrawn="1"/>
          </p:nvCxnSpPr>
          <p:spPr>
            <a:xfrm>
              <a:off x="1016000" y="1587500"/>
              <a:ext cx="0" cy="412750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YAxisTick0"/>
            <p:cNvCxnSpPr/>
            <p:nvPr userDrawn="1"/>
          </p:nvCxnSpPr>
          <p:spPr>
            <a:xfrm>
              <a:off x="889000" y="571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YAxisTick1"/>
            <p:cNvCxnSpPr/>
            <p:nvPr userDrawn="1"/>
          </p:nvCxnSpPr>
          <p:spPr>
            <a:xfrm>
              <a:off x="889000" y="444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YAxisTick2"/>
            <p:cNvCxnSpPr/>
            <p:nvPr userDrawn="1"/>
          </p:nvCxnSpPr>
          <p:spPr>
            <a:xfrm>
              <a:off x="889000" y="317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YAxisTick3"/>
            <p:cNvCxnSpPr/>
            <p:nvPr userDrawn="1"/>
          </p:nvCxnSpPr>
          <p:spPr>
            <a:xfrm>
              <a:off x="889000" y="190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YLabelGroup"/>
          <p:cNvGrpSpPr/>
          <p:nvPr userDrawn="1"/>
        </p:nvGrpSpPr>
        <p:grpSpPr>
          <a:xfrm>
            <a:off x="254000" y="1841500"/>
            <a:ext cx="762000" cy="3937000"/>
            <a:chOff x="254000" y="1841500"/>
            <a:chExt cx="762000" cy="3937000"/>
          </a:xfrm>
        </p:grpSpPr>
        <p:sp>
          <p:nvSpPr>
            <p:cNvPr id="26" name="YValueLabel0"/>
            <p:cNvSpPr/>
            <p:nvPr userDrawn="1"/>
          </p:nvSpPr>
          <p:spPr>
            <a:xfrm>
              <a:off x="254000" y="565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0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28" name="YValueLabel1"/>
            <p:cNvSpPr/>
            <p:nvPr userDrawn="1"/>
          </p:nvSpPr>
          <p:spPr>
            <a:xfrm>
              <a:off x="254000" y="438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1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30" name="YValueLabel2"/>
            <p:cNvSpPr/>
            <p:nvPr userDrawn="1"/>
          </p:nvSpPr>
          <p:spPr>
            <a:xfrm>
              <a:off x="254000" y="311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2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32" name="YValueLabel3"/>
            <p:cNvSpPr/>
            <p:nvPr userDrawn="1"/>
          </p:nvSpPr>
          <p:spPr>
            <a:xfrm>
              <a:off x="254000" y="184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3</a:t>
              </a:r>
              <a:endParaRPr lang="en-US" sz="200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25510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A6B0C571-3F24-44D2-A28C-D6CFD007FE32}" type="datetimeFigureOut">
              <a:rPr lang="en-US" smtClean="0"/>
              <a:t>1/13/2015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FCD33370-1447-4158-AF1E-3FB6E1F764F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4.gi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800" dirty="0" smtClean="0"/>
              <a:t>Egypt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634858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C:\Users\tpm17038\Desktop\ancient-egypt-pharaoh-pack-passover-vector-illustration-three-390678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752"/>
            <a:ext cx="9144000" cy="6846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3482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C:\Users\tpm17038\Desktop\pharao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-38135"/>
            <a:ext cx="5562600" cy="6896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2747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en-US" sz="2400" dirty="0"/>
              <a:t>Egyptians believed in an </a:t>
            </a:r>
            <a:r>
              <a:rPr lang="en-US" sz="2400" dirty="0" smtClean="0"/>
              <a:t>afterlife.  </a:t>
            </a:r>
            <a:r>
              <a:rPr lang="en-US" sz="2400" dirty="0"/>
              <a:t>The Pharaoh possessed an eternal life force known as </a:t>
            </a:r>
            <a:r>
              <a:rPr lang="en-US" sz="2400" dirty="0" err="1" smtClean="0"/>
              <a:t>ka</a:t>
            </a:r>
            <a:r>
              <a:rPr lang="en-US" sz="2400" dirty="0" smtClean="0"/>
              <a:t>.  </a:t>
            </a:r>
            <a:r>
              <a:rPr lang="en-US" sz="2400" dirty="0"/>
              <a:t>He was meant to rule forever. </a:t>
            </a:r>
          </a:p>
          <a:p>
            <a:pPr lvl="0"/>
            <a:r>
              <a:rPr lang="en-US" sz="2400" dirty="0"/>
              <a:t>The </a:t>
            </a:r>
            <a:r>
              <a:rPr lang="en-US" sz="2400" dirty="0" smtClean="0"/>
              <a:t>pyramid </a:t>
            </a:r>
            <a:r>
              <a:rPr lang="en-US" sz="2400" dirty="0"/>
              <a:t>was the </a:t>
            </a:r>
            <a:r>
              <a:rPr lang="en-US" sz="2400" dirty="0" smtClean="0"/>
              <a:t>tomb for </a:t>
            </a:r>
            <a:r>
              <a:rPr lang="en-US" sz="2400" dirty="0"/>
              <a:t>the Pharaohs.</a:t>
            </a:r>
          </a:p>
          <a:p>
            <a:pPr lvl="0"/>
            <a:r>
              <a:rPr lang="en-US" sz="2400" dirty="0"/>
              <a:t>Inside of the tomb the Pharaoh would be accompanied by all that he would need in the </a:t>
            </a:r>
            <a:r>
              <a:rPr lang="en-US" sz="2400" dirty="0" smtClean="0"/>
              <a:t>afterlife. </a:t>
            </a:r>
            <a:endParaRPr lang="en-US" sz="2400" dirty="0"/>
          </a:p>
          <a:p>
            <a:pPr lvl="0"/>
            <a:r>
              <a:rPr lang="en-US" sz="2400" dirty="0"/>
              <a:t>The greatest of all the pyramids is the Pyramid of </a:t>
            </a:r>
            <a:r>
              <a:rPr lang="en-US" sz="2400" dirty="0" smtClean="0"/>
              <a:t>Giza.  </a:t>
            </a:r>
            <a:endParaRPr lang="en-US" sz="2400" dirty="0"/>
          </a:p>
          <a:p>
            <a:pPr lvl="0"/>
            <a:r>
              <a:rPr lang="en-US" sz="2400" dirty="0"/>
              <a:t>Some of the stones used to build the structure weighed from 2 ½ </a:t>
            </a:r>
            <a:r>
              <a:rPr lang="en-US" sz="2400" dirty="0" smtClean="0"/>
              <a:t>tons </a:t>
            </a:r>
            <a:r>
              <a:rPr lang="en-US" sz="2400" dirty="0"/>
              <a:t>to 15 tons!</a:t>
            </a:r>
          </a:p>
          <a:p>
            <a:pPr lvl="0"/>
            <a:r>
              <a:rPr lang="en-US" sz="2400" dirty="0"/>
              <a:t>The structure covers </a:t>
            </a:r>
            <a:r>
              <a:rPr lang="en-US" sz="2400" dirty="0" smtClean="0"/>
              <a:t>13 </a:t>
            </a:r>
            <a:r>
              <a:rPr lang="en-US" sz="2400" dirty="0"/>
              <a:t>acres.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Pyramid Builders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9265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C:\Users\tpm17038\Desktop\giza_cnt_30mar10_iStock_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817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5059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C:\Users\tpm17038\Desktop\pyramid-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1978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C:\Users\tpm17038\Desktop\2424,xcitefun-egypt-pyramid-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5583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C:\Users\tpm17038\Desktop\7517_image_fi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51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4144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US" sz="2400" dirty="0" smtClean="0"/>
              <a:t>Religion </a:t>
            </a:r>
            <a:r>
              <a:rPr lang="en-US" sz="2400" dirty="0"/>
              <a:t>played a key role in Egyptian culture. </a:t>
            </a:r>
          </a:p>
          <a:p>
            <a:pPr lvl="0"/>
            <a:r>
              <a:rPr lang="en-US" sz="2400" dirty="0"/>
              <a:t>The </a:t>
            </a:r>
            <a:r>
              <a:rPr lang="en-US" sz="2400" dirty="0" smtClean="0"/>
              <a:t>Egyptians </a:t>
            </a:r>
            <a:r>
              <a:rPr lang="en-US" sz="2400" dirty="0"/>
              <a:t>were </a:t>
            </a:r>
            <a:r>
              <a:rPr lang="en-US" sz="2400" dirty="0" smtClean="0"/>
              <a:t>polytheistic.  </a:t>
            </a:r>
            <a:r>
              <a:rPr lang="en-US" sz="2400" dirty="0"/>
              <a:t>They worshiped more than </a:t>
            </a:r>
            <a:r>
              <a:rPr lang="en-US" sz="2400" dirty="0" smtClean="0"/>
              <a:t>2000 </a:t>
            </a:r>
            <a:r>
              <a:rPr lang="en-US" sz="2400" dirty="0"/>
              <a:t>different gods.  The most important were Re (sun god), Osiris ( god of the </a:t>
            </a:r>
            <a:r>
              <a:rPr lang="en-US" sz="2400" dirty="0" smtClean="0"/>
              <a:t>dead), </a:t>
            </a:r>
            <a:r>
              <a:rPr lang="en-US" sz="2400" dirty="0"/>
              <a:t>and Isis ( goddess  of the ideal mother and wife). </a:t>
            </a:r>
          </a:p>
          <a:p>
            <a:pPr lvl="0"/>
            <a:r>
              <a:rPr lang="en-US" sz="2400" dirty="0"/>
              <a:t>Because Egyptians believed in an afterlife the royals and elite had their body’s </a:t>
            </a:r>
            <a:r>
              <a:rPr lang="en-US" sz="2400" dirty="0" smtClean="0"/>
              <a:t>mummified </a:t>
            </a:r>
            <a:r>
              <a:rPr lang="en-US" sz="2400" dirty="0"/>
              <a:t>to preserve them and keep them from decaying. </a:t>
            </a:r>
          </a:p>
          <a:p>
            <a:pPr lvl="0"/>
            <a:r>
              <a:rPr lang="en-US" sz="2400" dirty="0"/>
              <a:t>Society was divided into social classes with the </a:t>
            </a:r>
            <a:r>
              <a:rPr lang="en-US" sz="2400" dirty="0" smtClean="0"/>
              <a:t>royals </a:t>
            </a:r>
            <a:r>
              <a:rPr lang="en-US" sz="2400" dirty="0"/>
              <a:t>and wealthy landowners at the top, followed by the middle class made up of merchants, and at the bottom were the </a:t>
            </a:r>
            <a:r>
              <a:rPr lang="en-US" sz="2400" dirty="0" smtClean="0"/>
              <a:t>peasants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Culture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056233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 descr="C:\Users\tpm17038\Desktop\egyptian-god-ra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819400" cy="6858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1" name="Picture 7" descr="C:\Users\tpm17038\Desktop\Osiris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"/>
            <a:ext cx="3143250" cy="6858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C:\Users\tpm17038\Desktop\egypt51_large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2650" y="0"/>
            <a:ext cx="3181350" cy="6939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6264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 descr="C:\Users\tpm17038\Desktop\ancient-egyptian-mummy-pictures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01150" cy="689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2440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524000"/>
            <a:ext cx="8915400" cy="5334000"/>
          </a:xfrm>
        </p:spPr>
        <p:txBody>
          <a:bodyPr>
            <a:noAutofit/>
          </a:bodyPr>
          <a:lstStyle/>
          <a:p>
            <a:pPr lvl="0"/>
            <a:r>
              <a:rPr lang="en-US" sz="3200" dirty="0"/>
              <a:t>Egypt is situated along the </a:t>
            </a:r>
            <a:r>
              <a:rPr lang="en-US" sz="3200" dirty="0" smtClean="0"/>
              <a:t>Mediterranean </a:t>
            </a:r>
            <a:r>
              <a:rPr lang="en-US" sz="3200" dirty="0"/>
              <a:t>coast in </a:t>
            </a:r>
            <a:r>
              <a:rPr lang="en-US" sz="3200" dirty="0" smtClean="0"/>
              <a:t>North Africa. </a:t>
            </a:r>
            <a:endParaRPr lang="en-US" sz="3200" dirty="0"/>
          </a:p>
          <a:p>
            <a:pPr lvl="1"/>
            <a:r>
              <a:rPr lang="en-US" sz="2800" dirty="0" smtClean="0"/>
              <a:t>The Red Sea </a:t>
            </a:r>
            <a:r>
              <a:rPr lang="en-US" sz="2800" dirty="0"/>
              <a:t>forms the border to the East. </a:t>
            </a:r>
          </a:p>
          <a:p>
            <a:pPr lvl="0"/>
            <a:r>
              <a:rPr lang="en-US" sz="3200" dirty="0"/>
              <a:t>The </a:t>
            </a:r>
            <a:r>
              <a:rPr lang="en-US" sz="3200" dirty="0" smtClean="0"/>
              <a:t>Nile </a:t>
            </a:r>
            <a:r>
              <a:rPr lang="en-US" sz="3200" dirty="0"/>
              <a:t>river flows northward from mountains and plateaus in present-day Burundi, </a:t>
            </a:r>
            <a:r>
              <a:rPr lang="en-US" sz="3200" dirty="0" smtClean="0"/>
              <a:t>Tanzania, Uganda</a:t>
            </a:r>
            <a:r>
              <a:rPr lang="en-US" sz="3200" dirty="0"/>
              <a:t>, and Ethiopia. </a:t>
            </a:r>
          </a:p>
          <a:p>
            <a:pPr lvl="0"/>
            <a:r>
              <a:rPr lang="en-US" sz="3200" dirty="0"/>
              <a:t>A thin strip of </a:t>
            </a:r>
            <a:r>
              <a:rPr lang="en-US" sz="3200" dirty="0" smtClean="0"/>
              <a:t>land </a:t>
            </a:r>
            <a:r>
              <a:rPr lang="en-US" sz="3200" dirty="0"/>
              <a:t>along the Nile River provides enough fertile soil to grow crops.</a:t>
            </a:r>
          </a:p>
          <a:p>
            <a:pPr lvl="1"/>
            <a:r>
              <a:rPr lang="en-US" sz="2800" dirty="0"/>
              <a:t>Each July the river </a:t>
            </a:r>
            <a:r>
              <a:rPr lang="en-US" sz="2800" dirty="0" smtClean="0"/>
              <a:t>floods </a:t>
            </a:r>
            <a:r>
              <a:rPr lang="en-US" sz="2800" dirty="0"/>
              <a:t>and deposits </a:t>
            </a:r>
            <a:r>
              <a:rPr lang="en-US" sz="2800" dirty="0" smtClean="0"/>
              <a:t>nutrients </a:t>
            </a:r>
            <a:r>
              <a:rPr lang="en-US" sz="2800" dirty="0"/>
              <a:t>along the banks.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Geography of Egypt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171285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2400" dirty="0"/>
              <a:t>Egyptians invented a </a:t>
            </a:r>
            <a:r>
              <a:rPr lang="en-US" sz="2400" dirty="0" smtClean="0"/>
              <a:t>calendar </a:t>
            </a:r>
            <a:r>
              <a:rPr lang="en-US" sz="2400" dirty="0"/>
              <a:t>based the number of days between the sighting of the star Sirius. This is called a solar year.</a:t>
            </a:r>
          </a:p>
          <a:p>
            <a:pPr lvl="1"/>
            <a:r>
              <a:rPr lang="en-US" sz="2000" dirty="0"/>
              <a:t>This number of days was </a:t>
            </a:r>
            <a:r>
              <a:rPr lang="en-US" sz="2000" dirty="0" smtClean="0"/>
              <a:t>365.  </a:t>
            </a:r>
            <a:r>
              <a:rPr lang="en-US" sz="2000" dirty="0"/>
              <a:t>They dived the days into 12 months with 30 days and added 5 days for holidays.  </a:t>
            </a:r>
          </a:p>
          <a:p>
            <a:pPr lvl="1"/>
            <a:r>
              <a:rPr lang="en-US" sz="2000" dirty="0"/>
              <a:t>This was so accurate they were only </a:t>
            </a:r>
            <a:r>
              <a:rPr lang="en-US" sz="2000" dirty="0" smtClean="0"/>
              <a:t>6 hours </a:t>
            </a:r>
            <a:r>
              <a:rPr lang="en-US" sz="2000" dirty="0"/>
              <a:t>off the actual solar year. </a:t>
            </a:r>
          </a:p>
          <a:p>
            <a:pPr lvl="0"/>
            <a:r>
              <a:rPr lang="en-US" sz="2400" dirty="0"/>
              <a:t>Egyptians created advancements in math and </a:t>
            </a:r>
            <a:r>
              <a:rPr lang="en-US" sz="2400" dirty="0" smtClean="0"/>
              <a:t>engineering. </a:t>
            </a:r>
            <a:endParaRPr lang="en-US" sz="2400" dirty="0"/>
          </a:p>
          <a:p>
            <a:pPr lvl="0"/>
            <a:r>
              <a:rPr lang="en-US" sz="2400" dirty="0"/>
              <a:t>Egyptian </a:t>
            </a:r>
            <a:r>
              <a:rPr lang="en-US" sz="2400" dirty="0" smtClean="0"/>
              <a:t>medicine </a:t>
            </a:r>
            <a:r>
              <a:rPr lang="en-US" sz="2400" dirty="0"/>
              <a:t>was known throughout the ancient world. 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Egyptian Advances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7479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999" y="1719070"/>
            <a:ext cx="8407893" cy="4910329"/>
          </a:xfrm>
        </p:spPr>
        <p:txBody>
          <a:bodyPr>
            <a:normAutofit/>
          </a:bodyPr>
          <a:lstStyle/>
          <a:p>
            <a:pPr lvl="0"/>
            <a:r>
              <a:rPr lang="en-US" sz="2800" dirty="0"/>
              <a:t>Egyptian scribes developed a system of writing called </a:t>
            </a:r>
            <a:r>
              <a:rPr lang="en-US" sz="2800" dirty="0" smtClean="0"/>
              <a:t>hieroglyphics. </a:t>
            </a:r>
            <a:endParaRPr lang="en-US" sz="2800" dirty="0"/>
          </a:p>
          <a:p>
            <a:pPr lvl="0"/>
            <a:r>
              <a:rPr lang="en-US" sz="2800" dirty="0"/>
              <a:t>In this system a picture stands for either the picture shown or for the sound of a </a:t>
            </a:r>
            <a:r>
              <a:rPr lang="en-US" sz="2800" dirty="0" smtClean="0"/>
              <a:t>letter. </a:t>
            </a:r>
            <a:endParaRPr lang="en-US" sz="2800" dirty="0"/>
          </a:p>
          <a:p>
            <a:pPr lvl="0"/>
            <a:r>
              <a:rPr lang="en-US" sz="2800" dirty="0"/>
              <a:t>Hieroglyphics were first written on stone and then later on sheets of </a:t>
            </a:r>
            <a:r>
              <a:rPr lang="en-US" sz="2800" dirty="0" smtClean="0"/>
              <a:t>papyrus. </a:t>
            </a:r>
            <a:endParaRPr lang="en-US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Egyptian Writing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93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2800" dirty="0"/>
              <a:t>In 1799 AD French soldiers found a black stone near the village of Rosetta in the Nile Delta.</a:t>
            </a:r>
          </a:p>
          <a:p>
            <a:pPr lvl="1"/>
            <a:r>
              <a:rPr lang="en-US" sz="2400" dirty="0"/>
              <a:t>Known as the Rosetta Stone</a:t>
            </a:r>
          </a:p>
          <a:p>
            <a:pPr lvl="0"/>
            <a:r>
              <a:rPr lang="en-US" sz="2800" dirty="0"/>
              <a:t>On the stone were three languages; Egyptian Hieroglyphics, in both a complex an simple form, and ancient Greek.  This gave clues as to the meanings of the hieroglyphics. </a:t>
            </a:r>
          </a:p>
          <a:p>
            <a:pPr lvl="1"/>
            <a:r>
              <a:rPr lang="en-US" sz="2400" dirty="0"/>
              <a:t>It was not until 1822 AD when a French scholar named Jean François Champollion broke the code.  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800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 descr="C:\Users\tpm17038\Desktop\Papyrus_Ani_curs_hier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386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 descr="C:\Users\tpm17038\Desktop\rose_l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0"/>
            <a:ext cx="6172200" cy="6848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3398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2800" dirty="0"/>
              <a:t>Beyond the river is the Sahara Desert. </a:t>
            </a:r>
          </a:p>
          <a:p>
            <a:pPr lvl="0"/>
            <a:r>
              <a:rPr lang="en-US" sz="2800" dirty="0"/>
              <a:t>There are two regions within Egypt: the Upper and Lower.</a:t>
            </a:r>
          </a:p>
          <a:p>
            <a:pPr lvl="1"/>
            <a:r>
              <a:rPr lang="en-US" sz="2400" dirty="0"/>
              <a:t>Upper Egypt begins where the first cataract (or rapid) appears.  </a:t>
            </a:r>
          </a:p>
          <a:p>
            <a:pPr lvl="1"/>
            <a:r>
              <a:rPr lang="en-US" sz="2400" dirty="0"/>
              <a:t>Lower Egypt begins where the river fans out into many branches and forms the Nile Delta.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465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tpm17038\Desktop\egafrica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0"/>
            <a:ext cx="6324600" cy="6917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2639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tpm17038\Desktop\egypt_map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04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8112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tpm17038\Desktop\Nile_River_and_delta_from_orbi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92" y="-19211"/>
            <a:ext cx="9145292" cy="6886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2177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en-US" sz="3200" dirty="0"/>
              <a:t>Prior to unification Egypt was split into two </a:t>
            </a:r>
            <a:r>
              <a:rPr lang="en-US" sz="3200" dirty="0" smtClean="0"/>
              <a:t>kingdoms; </a:t>
            </a:r>
            <a:r>
              <a:rPr lang="en-US" sz="3200" dirty="0"/>
              <a:t>Upper and Lower. </a:t>
            </a:r>
          </a:p>
          <a:p>
            <a:pPr lvl="0"/>
            <a:r>
              <a:rPr lang="en-US" sz="3200" dirty="0"/>
              <a:t>Around 3000 B.C. a king named </a:t>
            </a:r>
            <a:r>
              <a:rPr lang="en-US" sz="3200" dirty="0" err="1" smtClean="0"/>
              <a:t>Narmer</a:t>
            </a:r>
            <a:r>
              <a:rPr lang="en-US" sz="3200" dirty="0" smtClean="0"/>
              <a:t> </a:t>
            </a:r>
            <a:r>
              <a:rPr lang="en-US" sz="3200" dirty="0"/>
              <a:t>is believed to have united the two Egyptian Kingdoms. </a:t>
            </a:r>
          </a:p>
          <a:p>
            <a:pPr lvl="1"/>
            <a:r>
              <a:rPr lang="en-US" sz="2800" dirty="0"/>
              <a:t>A palette showing </a:t>
            </a:r>
            <a:r>
              <a:rPr lang="en-US" sz="2800" dirty="0" err="1"/>
              <a:t>Narmer</a:t>
            </a:r>
            <a:r>
              <a:rPr lang="en-US" sz="2800" dirty="0"/>
              <a:t> wearing both the white crown of </a:t>
            </a:r>
            <a:r>
              <a:rPr lang="en-US" sz="2800" dirty="0" smtClean="0"/>
              <a:t>Upper </a:t>
            </a:r>
            <a:r>
              <a:rPr lang="en-US" sz="2800" dirty="0"/>
              <a:t>Egypt and the red crown of Lower Egypt is believed to celebrate the unification.</a:t>
            </a:r>
          </a:p>
          <a:p>
            <a:pPr lvl="1"/>
            <a:r>
              <a:rPr lang="en-US" sz="2800" dirty="0"/>
              <a:t>He created the first </a:t>
            </a:r>
            <a:r>
              <a:rPr lang="en-US" sz="2800" dirty="0" smtClean="0"/>
              <a:t>Egyptian dynasty. </a:t>
            </a:r>
            <a:r>
              <a:rPr lang="en-US" sz="2800" dirty="0"/>
              <a:t>There would be 31 total dynasties.  From 2600- 2180 B.C. was known as the </a:t>
            </a:r>
            <a:r>
              <a:rPr lang="en-US" sz="2800" dirty="0" smtClean="0"/>
              <a:t>Old Kingdom. </a:t>
            </a:r>
            <a:endParaRPr lang="en-US" sz="28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Egypt Unites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3708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C:\Users\tpm17038\Desktop\pharaonic_20crowns1348426008063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8890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2800" dirty="0"/>
              <a:t>A king in Egypt was called a </a:t>
            </a:r>
            <a:r>
              <a:rPr lang="en-US" sz="2800" dirty="0" smtClean="0"/>
              <a:t>pharaoh.</a:t>
            </a:r>
            <a:endParaRPr lang="en-US" sz="2800" dirty="0"/>
          </a:p>
          <a:p>
            <a:pPr lvl="0"/>
            <a:r>
              <a:rPr lang="en-US" sz="2800" dirty="0"/>
              <a:t>The </a:t>
            </a:r>
            <a:r>
              <a:rPr lang="en-US" sz="2800" dirty="0" smtClean="0"/>
              <a:t>pharaohs </a:t>
            </a:r>
            <a:r>
              <a:rPr lang="en-US" sz="2800" dirty="0"/>
              <a:t>were believed to be living </a:t>
            </a:r>
            <a:r>
              <a:rPr lang="en-US" sz="2800" dirty="0" smtClean="0"/>
              <a:t>gods. </a:t>
            </a:r>
            <a:r>
              <a:rPr lang="en-US" sz="2800" dirty="0"/>
              <a:t>This differed from Mesopotamia were kings were seen as </a:t>
            </a:r>
            <a:r>
              <a:rPr lang="en-US" sz="2800" dirty="0" smtClean="0"/>
              <a:t>representatives </a:t>
            </a:r>
            <a:r>
              <a:rPr lang="en-US" sz="2800" dirty="0"/>
              <a:t>of the gods. </a:t>
            </a:r>
          </a:p>
          <a:p>
            <a:pPr lvl="0"/>
            <a:r>
              <a:rPr lang="en-US" sz="2800" dirty="0"/>
              <a:t>Pharaohs were the center of both Egyptian religion and </a:t>
            </a:r>
            <a:r>
              <a:rPr lang="en-US" sz="2800" dirty="0" smtClean="0"/>
              <a:t>politics (government). </a:t>
            </a:r>
            <a:endParaRPr lang="en-US" sz="2800" dirty="0"/>
          </a:p>
          <a:p>
            <a:pPr lvl="0"/>
            <a:r>
              <a:rPr lang="en-US" sz="2800" dirty="0"/>
              <a:t>This is known as a </a:t>
            </a:r>
            <a:r>
              <a:rPr lang="en-US" sz="2800" dirty="0" smtClean="0"/>
              <a:t>theocracy.  </a:t>
            </a:r>
            <a:r>
              <a:rPr lang="en-US" sz="2800" dirty="0"/>
              <a:t>The ruler has both religious and political authority.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Pharaohs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871793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RespondQuestion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RespondGraph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Grid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671</Words>
  <Application>Microsoft Office PowerPoint</Application>
  <PresentationFormat>On-screen Show (4:3)</PresentationFormat>
  <Paragraphs>47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24</vt:i4>
      </vt:variant>
    </vt:vector>
  </HeadingPairs>
  <TitlesOfParts>
    <vt:vector size="27" baseType="lpstr">
      <vt:lpstr>iRespondQuestionMaster</vt:lpstr>
      <vt:lpstr>iRespondGraphMaster</vt:lpstr>
      <vt:lpstr>Grid</vt:lpstr>
      <vt:lpstr>Egypt</vt:lpstr>
      <vt:lpstr>Geography of Egypt </vt:lpstr>
      <vt:lpstr>PowerPoint Presentation</vt:lpstr>
      <vt:lpstr>PowerPoint Presentation</vt:lpstr>
      <vt:lpstr>PowerPoint Presentation</vt:lpstr>
      <vt:lpstr>PowerPoint Presentation</vt:lpstr>
      <vt:lpstr>Egypt Unites</vt:lpstr>
      <vt:lpstr>PowerPoint Presentation</vt:lpstr>
      <vt:lpstr>Pharaohs</vt:lpstr>
      <vt:lpstr>PowerPoint Presentation</vt:lpstr>
      <vt:lpstr>PowerPoint Presentation</vt:lpstr>
      <vt:lpstr>Pyramid Builders</vt:lpstr>
      <vt:lpstr>PowerPoint Presentation</vt:lpstr>
      <vt:lpstr>PowerPoint Presentation</vt:lpstr>
      <vt:lpstr>PowerPoint Presentation</vt:lpstr>
      <vt:lpstr>PowerPoint Presentation</vt:lpstr>
      <vt:lpstr>Culture</vt:lpstr>
      <vt:lpstr>PowerPoint Presentation</vt:lpstr>
      <vt:lpstr>PowerPoint Presentation</vt:lpstr>
      <vt:lpstr>Egyptian Advances</vt:lpstr>
      <vt:lpstr>Egyptian Writing</vt:lpstr>
      <vt:lpstr>PowerPoint Presentation</vt:lpstr>
      <vt:lpstr>PowerPoint Presentation</vt:lpstr>
      <vt:lpstr>PowerPoint Presentation</vt:lpstr>
    </vt:vector>
  </TitlesOfParts>
  <Company>Cobb County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Egypt</dc:title>
  <dc:creator>Phillip Thurmond</dc:creator>
  <cp:lastModifiedBy>Phillip Thurmond</cp:lastModifiedBy>
  <cp:revision>6</cp:revision>
  <dcterms:created xsi:type="dcterms:W3CDTF">2015-01-13T22:48:48Z</dcterms:created>
  <dcterms:modified xsi:type="dcterms:W3CDTF">2015-01-13T23:22:39Z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utoReflect">
    <vt:bool>false</vt:bool>
  </property>
  <property fmtid="{D5CDD505-2E9C-101B-9397-08002B2CF9AE}" pid="3" name="KeepGraph">
    <vt:bool>false</vt:bool>
  </property>
</Properties>
</file>