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6" r:id="rId8"/>
    <p:sldId id="260" r:id="rId9"/>
    <p:sldId id="267" r:id="rId10"/>
    <p:sldId id="261" r:id="rId11"/>
    <p:sldId id="262" r:id="rId12"/>
    <p:sldId id="268" r:id="rId13"/>
    <p:sldId id="263" r:id="rId14"/>
    <p:sldId id="264" r:id="rId15"/>
    <p:sldId id="269" r:id="rId16"/>
    <p:sldId id="26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6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0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8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2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45A838C-9154-4524-9645-CE990DF6634C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DDD3FE-29C9-4096-B8FF-9279D183F0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Age of Exploration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history-of-north-america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4636"/>
            <a:ext cx="6858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m17038\Desktop\smallpo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" y="-34636"/>
            <a:ext cx="9229500" cy="68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The discovery of the new world not only effected the native populations in the Americas but also groups of people in </a:t>
            </a:r>
            <a:r>
              <a:rPr lang="en-US" sz="2200" dirty="0" smtClean="0">
                <a:solidFill>
                  <a:schemeClr val="tx1"/>
                </a:solidFill>
              </a:rPr>
              <a:t>Africa. </a:t>
            </a:r>
            <a:endParaRPr lang="en-US" sz="43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Spanish and Portugal began the Atlantic </a:t>
            </a:r>
            <a:r>
              <a:rPr lang="en-US" sz="2200" dirty="0" smtClean="0">
                <a:solidFill>
                  <a:schemeClr val="tx1"/>
                </a:solidFill>
              </a:rPr>
              <a:t>slave </a:t>
            </a:r>
            <a:r>
              <a:rPr lang="en-US" sz="2200" dirty="0">
                <a:solidFill>
                  <a:schemeClr val="tx1"/>
                </a:solidFill>
              </a:rPr>
              <a:t>trade as early as the 1400s. </a:t>
            </a:r>
            <a:endParaRPr lang="en-US" sz="43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By 1650 more than </a:t>
            </a:r>
            <a:r>
              <a:rPr lang="en-US" sz="2200" dirty="0" smtClean="0">
                <a:solidFill>
                  <a:schemeClr val="tx1"/>
                </a:solidFill>
              </a:rPr>
              <a:t>300,000 </a:t>
            </a:r>
            <a:r>
              <a:rPr lang="en-US" sz="2200" dirty="0">
                <a:solidFill>
                  <a:schemeClr val="tx1"/>
                </a:solidFill>
              </a:rPr>
              <a:t>African slaves worked on plantations throughout Spanish America. </a:t>
            </a:r>
            <a:endParaRPr lang="en-US" sz="43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The British came to </a:t>
            </a:r>
            <a:r>
              <a:rPr lang="en-US" sz="2200" dirty="0" smtClean="0">
                <a:solidFill>
                  <a:schemeClr val="tx1"/>
                </a:solidFill>
              </a:rPr>
              <a:t>dominate </a:t>
            </a:r>
            <a:r>
              <a:rPr lang="en-US" sz="2200" dirty="0">
                <a:solidFill>
                  <a:schemeClr val="tx1"/>
                </a:solidFill>
              </a:rPr>
              <a:t>the slave trade and by 1690. In all the British transported 1.7 million Africans to their colonies in the West Indies. </a:t>
            </a:r>
            <a:endParaRPr lang="en-US" sz="43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The Atlantic slave trade was part of a larger system known as </a:t>
            </a:r>
            <a:r>
              <a:rPr lang="en-US" sz="2200" dirty="0" smtClean="0">
                <a:solidFill>
                  <a:schemeClr val="tx1"/>
                </a:solidFill>
              </a:rPr>
              <a:t>Triangular Trade. </a:t>
            </a:r>
            <a:endParaRPr lang="en-US" sz="4300" dirty="0">
              <a:solidFill>
                <a:schemeClr val="tx1"/>
              </a:solidFill>
            </a:endParaRP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In this system </a:t>
            </a:r>
            <a:r>
              <a:rPr lang="en-US" sz="1900" dirty="0" smtClean="0">
                <a:solidFill>
                  <a:schemeClr val="tx1"/>
                </a:solidFill>
              </a:rPr>
              <a:t>raw </a:t>
            </a:r>
            <a:r>
              <a:rPr lang="en-US" sz="1900" dirty="0">
                <a:solidFill>
                  <a:schemeClr val="tx1"/>
                </a:solidFill>
              </a:rPr>
              <a:t>materials left the Americans and when to </a:t>
            </a:r>
            <a:r>
              <a:rPr lang="en-US" sz="1900" dirty="0" smtClean="0">
                <a:solidFill>
                  <a:schemeClr val="tx1"/>
                </a:solidFill>
              </a:rPr>
              <a:t>Europe.  </a:t>
            </a:r>
            <a:r>
              <a:rPr lang="en-US" sz="1900" dirty="0">
                <a:solidFill>
                  <a:schemeClr val="tx1"/>
                </a:solidFill>
              </a:rPr>
              <a:t>Finished goods then went from Europe to the Americas and Africa.  In Africa they were exchanged for </a:t>
            </a:r>
            <a:r>
              <a:rPr lang="en-US" sz="1900" dirty="0" smtClean="0">
                <a:solidFill>
                  <a:schemeClr val="tx1"/>
                </a:solidFill>
              </a:rPr>
              <a:t>slaves. </a:t>
            </a:r>
            <a:endParaRPr lang="en-US" sz="3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Atlantic Slave Trade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9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The transportation of the slaves was known as the </a:t>
            </a:r>
            <a:r>
              <a:rPr lang="en-US" sz="2800" dirty="0" smtClean="0">
                <a:solidFill>
                  <a:schemeClr val="tx1"/>
                </a:solidFill>
              </a:rPr>
              <a:t>Middle Passage.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slaves were placed aboard ships and were subject of </a:t>
            </a:r>
            <a:r>
              <a:rPr lang="en-US" sz="2800" dirty="0" smtClean="0">
                <a:solidFill>
                  <a:schemeClr val="tx1"/>
                </a:solidFill>
              </a:rPr>
              <a:t>beatings </a:t>
            </a:r>
            <a:r>
              <a:rPr lang="en-US" sz="2800" dirty="0">
                <a:solidFill>
                  <a:schemeClr val="tx1"/>
                </a:solidFill>
              </a:rPr>
              <a:t>and all manners of </a:t>
            </a:r>
            <a:r>
              <a:rPr lang="en-US" sz="2800" dirty="0" smtClean="0">
                <a:solidFill>
                  <a:schemeClr val="tx1"/>
                </a:solidFill>
              </a:rPr>
              <a:t>cruelty. 20% </a:t>
            </a:r>
            <a:r>
              <a:rPr lang="en-US" sz="2800" dirty="0">
                <a:solidFill>
                  <a:schemeClr val="tx1"/>
                </a:solidFill>
              </a:rPr>
              <a:t>that were shipped did not survive the journey.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largest portion of slaves went to Central and </a:t>
            </a:r>
            <a:r>
              <a:rPr lang="en-US" sz="2800" dirty="0" smtClean="0">
                <a:solidFill>
                  <a:schemeClr val="tx1"/>
                </a:solidFill>
              </a:rPr>
              <a:t>South America.  </a:t>
            </a:r>
            <a:r>
              <a:rPr lang="en-US" sz="2800" dirty="0">
                <a:solidFill>
                  <a:schemeClr val="tx1"/>
                </a:solidFill>
              </a:rPr>
              <a:t>A large portion of those ended up in </a:t>
            </a:r>
            <a:r>
              <a:rPr lang="en-US" sz="2800" dirty="0" smtClean="0">
                <a:solidFill>
                  <a:schemeClr val="tx1"/>
                </a:solidFill>
              </a:rPr>
              <a:t>Brazil.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all </a:t>
            </a:r>
            <a:r>
              <a:rPr lang="en-US" sz="2800" dirty="0" smtClean="0">
                <a:solidFill>
                  <a:schemeClr val="tx1"/>
                </a:solidFill>
              </a:rPr>
              <a:t>400,000 </a:t>
            </a:r>
            <a:r>
              <a:rPr lang="en-US" sz="2800" dirty="0">
                <a:solidFill>
                  <a:schemeClr val="tx1"/>
                </a:solidFill>
              </a:rPr>
              <a:t>slaves were sold to British North America.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middle-passage-2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748" cy="69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middlepass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59963" cy="69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sv05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502" cy="696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The global transfer of </a:t>
            </a:r>
            <a:r>
              <a:rPr lang="en-US" sz="2800" dirty="0" smtClean="0">
                <a:solidFill>
                  <a:schemeClr val="tx1"/>
                </a:solidFill>
              </a:rPr>
              <a:t>foods, plants, </a:t>
            </a:r>
            <a:r>
              <a:rPr lang="en-US" sz="2800" dirty="0">
                <a:solidFill>
                  <a:schemeClr val="tx1"/>
                </a:solidFill>
              </a:rPr>
              <a:t>and animals during the colonization period.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Columbian exchange gave rise to the system of </a:t>
            </a:r>
            <a:r>
              <a:rPr lang="en-US" sz="2800" dirty="0" smtClean="0">
                <a:solidFill>
                  <a:schemeClr val="tx1"/>
                </a:solidFill>
              </a:rPr>
              <a:t>capitalism.   </a:t>
            </a:r>
            <a:r>
              <a:rPr lang="en-US" sz="2800" dirty="0">
                <a:solidFill>
                  <a:schemeClr val="tx1"/>
                </a:solidFill>
              </a:rPr>
              <a:t>This made many individuals as well as nations </a:t>
            </a:r>
            <a:r>
              <a:rPr lang="en-US" sz="2800" dirty="0" smtClean="0">
                <a:solidFill>
                  <a:schemeClr val="tx1"/>
                </a:solidFill>
              </a:rPr>
              <a:t>wealthy.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system of </a:t>
            </a:r>
            <a:r>
              <a:rPr lang="en-US" sz="2800" dirty="0" smtClean="0">
                <a:solidFill>
                  <a:schemeClr val="tx1"/>
                </a:solidFill>
              </a:rPr>
              <a:t>mercantilism </a:t>
            </a:r>
            <a:r>
              <a:rPr lang="en-US" sz="2800" dirty="0">
                <a:solidFill>
                  <a:schemeClr val="tx1"/>
                </a:solidFill>
              </a:rPr>
              <a:t>grew.  In this system the colonies act as sources of wealth that feed the mother country.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merchant </a:t>
            </a:r>
            <a:r>
              <a:rPr lang="en-US" sz="2800" dirty="0">
                <a:solidFill>
                  <a:schemeClr val="tx1"/>
                </a:solidFill>
              </a:rPr>
              <a:t>class began to develop in Europe because of the economic outcomes of the Columbian exchange.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Columbian Exchange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19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greatex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European set out to discover </a:t>
            </a:r>
            <a:r>
              <a:rPr lang="en-US" sz="2800" dirty="0" smtClean="0">
                <a:solidFill>
                  <a:schemeClr val="tx1"/>
                </a:solidFill>
              </a:rPr>
              <a:t>riches and </a:t>
            </a:r>
            <a:r>
              <a:rPr lang="en-US" sz="2800" dirty="0">
                <a:solidFill>
                  <a:schemeClr val="tx1"/>
                </a:solidFill>
              </a:rPr>
              <a:t>wealth of all kinds</a:t>
            </a:r>
            <a:endParaRPr lang="en-US" sz="4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Once the new world was discovered they began to search for these riches by establishing </a:t>
            </a:r>
            <a:r>
              <a:rPr lang="en-US" sz="2800" dirty="0" smtClean="0">
                <a:solidFill>
                  <a:schemeClr val="tx1"/>
                </a:solidFill>
              </a:rPr>
              <a:t>colonies. </a:t>
            </a:r>
            <a:endParaRPr lang="en-US" sz="48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Spanish </a:t>
            </a:r>
            <a:r>
              <a:rPr lang="en-US" sz="2400" dirty="0">
                <a:solidFill>
                  <a:schemeClr val="tx1"/>
                </a:solidFill>
              </a:rPr>
              <a:t>were the first European settlers in the Americas </a:t>
            </a:r>
            <a:endParaRPr lang="en-US" sz="44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main goal of these colonies is to act as a source of </a:t>
            </a:r>
            <a:r>
              <a:rPr lang="en-US" sz="2800" dirty="0" smtClean="0">
                <a:solidFill>
                  <a:schemeClr val="tx1"/>
                </a:solidFill>
              </a:rPr>
              <a:t>wealth </a:t>
            </a:r>
            <a:r>
              <a:rPr lang="en-US" sz="2800" dirty="0">
                <a:solidFill>
                  <a:schemeClr val="tx1"/>
                </a:solidFill>
              </a:rPr>
              <a:t>for the mother country. 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Goals of European Exploration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8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In 1519 </a:t>
            </a:r>
            <a:r>
              <a:rPr lang="en-US" sz="2800" dirty="0" smtClean="0">
                <a:solidFill>
                  <a:schemeClr val="tx1"/>
                </a:solidFill>
              </a:rPr>
              <a:t>Hernando </a:t>
            </a:r>
            <a:r>
              <a:rPr lang="en-US" sz="2800" dirty="0">
                <a:solidFill>
                  <a:schemeClr val="tx1"/>
                </a:solidFill>
              </a:rPr>
              <a:t>Cortes landed in what is today Mexico.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He was searching for new lands to claim for </a:t>
            </a:r>
            <a:r>
              <a:rPr lang="en-US" sz="2800" dirty="0" smtClean="0">
                <a:solidFill>
                  <a:schemeClr val="tx1"/>
                </a:solidFill>
              </a:rPr>
              <a:t>Spain.  </a:t>
            </a:r>
            <a:r>
              <a:rPr lang="en-US" sz="2800" dirty="0">
                <a:solidFill>
                  <a:schemeClr val="tx1"/>
                </a:solidFill>
              </a:rPr>
              <a:t>He and his followers were called </a:t>
            </a:r>
            <a:r>
              <a:rPr lang="en-US" sz="2800" dirty="0" smtClean="0">
                <a:solidFill>
                  <a:schemeClr val="tx1"/>
                </a:solidFill>
              </a:rPr>
              <a:t>conquistadors.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Cortes and his men quickly reached the </a:t>
            </a:r>
            <a:r>
              <a:rPr lang="en-US" sz="2800" dirty="0" smtClean="0">
                <a:solidFill>
                  <a:schemeClr val="tx1"/>
                </a:solidFill>
              </a:rPr>
              <a:t>Aztec </a:t>
            </a:r>
            <a:r>
              <a:rPr lang="en-US" sz="2800" dirty="0">
                <a:solidFill>
                  <a:schemeClr val="tx1"/>
                </a:solidFill>
              </a:rPr>
              <a:t>capital Tenochtitlan and met the Aztec leader </a:t>
            </a:r>
            <a:r>
              <a:rPr lang="en-US" sz="2800" dirty="0" smtClean="0">
                <a:solidFill>
                  <a:schemeClr val="tx1"/>
                </a:solidFill>
              </a:rPr>
              <a:t>Montezuma II. 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They demanded </a:t>
            </a:r>
            <a:r>
              <a:rPr lang="en-US" sz="2800" dirty="0" smtClean="0">
                <a:solidFill>
                  <a:schemeClr val="tx1"/>
                </a:solidFill>
              </a:rPr>
              <a:t>gold and </a:t>
            </a:r>
            <a:r>
              <a:rPr lang="en-US" sz="2800" dirty="0">
                <a:solidFill>
                  <a:schemeClr val="tx1"/>
                </a:solidFill>
              </a:rPr>
              <a:t>they were given half of what the Aztecs had.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Spanish Conquest in Mexico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0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In 1520 a few of Cortes men killed several </a:t>
            </a:r>
            <a:r>
              <a:rPr lang="en-US" sz="3200" dirty="0" smtClean="0">
                <a:solidFill>
                  <a:schemeClr val="tx1"/>
                </a:solidFill>
              </a:rPr>
              <a:t>Aztecs </a:t>
            </a:r>
            <a:r>
              <a:rPr lang="en-US" sz="3200" dirty="0">
                <a:solidFill>
                  <a:schemeClr val="tx1"/>
                </a:solidFill>
              </a:rPr>
              <a:t>and the Spanish were kicked out.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Cortes fought back using other </a:t>
            </a:r>
            <a:r>
              <a:rPr lang="en-US" sz="3200" dirty="0" smtClean="0">
                <a:solidFill>
                  <a:schemeClr val="tx1"/>
                </a:solidFill>
              </a:rPr>
              <a:t>native </a:t>
            </a:r>
            <a:r>
              <a:rPr lang="en-US" sz="3200" dirty="0">
                <a:solidFill>
                  <a:schemeClr val="tx1"/>
                </a:solidFill>
              </a:rPr>
              <a:t>groups that did not like the Aztec.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Spanish also had superior </a:t>
            </a:r>
            <a:r>
              <a:rPr lang="en-US" sz="3200" dirty="0" smtClean="0">
                <a:solidFill>
                  <a:schemeClr val="tx1"/>
                </a:solidFill>
              </a:rPr>
              <a:t>weaponry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They also had a silent killer, </a:t>
            </a:r>
            <a:r>
              <a:rPr lang="en-US" sz="3200" dirty="0" smtClean="0">
                <a:solidFill>
                  <a:schemeClr val="tx1"/>
                </a:solidFill>
              </a:rPr>
              <a:t>disease, </a:t>
            </a:r>
            <a:r>
              <a:rPr lang="en-US" sz="3200" dirty="0">
                <a:solidFill>
                  <a:schemeClr val="tx1"/>
                </a:solidFill>
              </a:rPr>
              <a:t>which killed hundreds of thousands.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By 1521 the Aztec empire was </a:t>
            </a:r>
            <a:r>
              <a:rPr lang="en-US" sz="3200" dirty="0" smtClean="0">
                <a:solidFill>
                  <a:schemeClr val="tx1"/>
                </a:solidFill>
              </a:rPr>
              <a:t>gone. 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aztec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88"/>
            <a:ext cx="9144000" cy="68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m17038\Desktop\Cor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" y="-32289"/>
            <a:ext cx="4724487" cy="68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pm17038\Desktop\montezuma-ii-1480-1520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8" y="-32288"/>
            <a:ext cx="4507231" cy="68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pm17038\Desktop\Tenochtit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" y="-32289"/>
            <a:ext cx="9224522" cy="68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In 1532 a Spanish conquistador named </a:t>
            </a:r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>
                <a:solidFill>
                  <a:schemeClr val="tx1"/>
                </a:solidFill>
              </a:rPr>
              <a:t>Pizarro met the Incan emperor Atahualpa and took him prisoner.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He too demanded </a:t>
            </a:r>
            <a:r>
              <a:rPr lang="en-US" sz="3200" dirty="0" smtClean="0">
                <a:solidFill>
                  <a:schemeClr val="tx1"/>
                </a:solidFill>
              </a:rPr>
              <a:t>gold </a:t>
            </a:r>
            <a:r>
              <a:rPr lang="en-US" sz="3200" dirty="0">
                <a:solidFill>
                  <a:schemeClr val="tx1"/>
                </a:solidFill>
              </a:rPr>
              <a:t>was given several rooms full of gold and silver.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After receiving the gold Pizarro’s men </a:t>
            </a:r>
            <a:r>
              <a:rPr lang="en-US" sz="3200" dirty="0" smtClean="0">
                <a:solidFill>
                  <a:schemeClr val="tx1"/>
                </a:solidFill>
              </a:rPr>
              <a:t>killed </a:t>
            </a:r>
            <a:r>
              <a:rPr lang="en-US" sz="3200" dirty="0">
                <a:solidFill>
                  <a:schemeClr val="tx1"/>
                </a:solidFill>
              </a:rPr>
              <a:t>Atahualpa and then were able to conquer all of the Inca by 1533.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Spanish Conquest in Peru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inca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19465_1214342103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618515" cy="6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17" y="0"/>
            <a:ext cx="4557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After conquering the natives the Spanish would force them to work in the system of </a:t>
            </a:r>
            <a:r>
              <a:rPr lang="en-US" sz="3200" dirty="0" smtClean="0">
                <a:solidFill>
                  <a:schemeClr val="tx1"/>
                </a:solidFill>
              </a:rPr>
              <a:t>encomienda.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As part of this system the natives </a:t>
            </a:r>
            <a:r>
              <a:rPr lang="en-US" sz="3200" dirty="0" smtClean="0">
                <a:solidFill>
                  <a:schemeClr val="tx1"/>
                </a:solidFill>
              </a:rPr>
              <a:t>farmed, </a:t>
            </a:r>
            <a:r>
              <a:rPr lang="en-US" sz="3200" dirty="0">
                <a:solidFill>
                  <a:schemeClr val="tx1"/>
                </a:solidFill>
              </a:rPr>
              <a:t>ranched, or mined for the Spanish landlords.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Many were worked to </a:t>
            </a:r>
            <a:r>
              <a:rPr lang="en-US" sz="3200" dirty="0" smtClean="0">
                <a:solidFill>
                  <a:schemeClr val="tx1"/>
                </a:solidFill>
              </a:rPr>
              <a:t>death.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Impact of Spanish Colonies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16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By the early 1600s other </a:t>
            </a:r>
            <a:r>
              <a:rPr lang="en-US" sz="2800" dirty="0" smtClean="0">
                <a:solidFill>
                  <a:schemeClr val="tx1"/>
                </a:solidFill>
              </a:rPr>
              <a:t>European nations had </a:t>
            </a:r>
            <a:r>
              <a:rPr lang="en-US" sz="2800" dirty="0">
                <a:solidFill>
                  <a:schemeClr val="tx1"/>
                </a:solidFill>
              </a:rPr>
              <a:t>established colonies in the New World.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The British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French established </a:t>
            </a:r>
            <a:r>
              <a:rPr lang="en-US" sz="2800" dirty="0">
                <a:solidFill>
                  <a:schemeClr val="tx1"/>
                </a:solidFill>
              </a:rPr>
              <a:t>colonies in North America.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Dutch settled in the </a:t>
            </a:r>
            <a:r>
              <a:rPr lang="en-US" sz="2800" dirty="0" smtClean="0">
                <a:solidFill>
                  <a:schemeClr val="tx1"/>
                </a:solidFill>
              </a:rPr>
              <a:t>Caribbean.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Just as the Spanish had in Central and South America other European nations </a:t>
            </a:r>
            <a:r>
              <a:rPr lang="en-US" sz="2800" dirty="0" smtClean="0">
                <a:solidFill>
                  <a:schemeClr val="tx1"/>
                </a:solidFill>
              </a:rPr>
              <a:t>conquered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killed many </a:t>
            </a:r>
            <a:r>
              <a:rPr lang="en-US" sz="2800" dirty="0">
                <a:solidFill>
                  <a:schemeClr val="tx1"/>
                </a:solidFill>
              </a:rPr>
              <a:t>natives. 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Diseases </a:t>
            </a:r>
            <a:r>
              <a:rPr lang="en-US" sz="2800" dirty="0">
                <a:solidFill>
                  <a:schemeClr val="tx1"/>
                </a:solidFill>
              </a:rPr>
              <a:t>devastated native tribes. One tribe had 24,000 people at the time of colonization and by 1631 only 750 people remained.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Europeans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69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id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654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iRespondQuestionMaster</vt:lpstr>
      <vt:lpstr>iRespondGraphMaster</vt:lpstr>
      <vt:lpstr>Grid</vt:lpstr>
      <vt:lpstr>Impact of the Age of Exploration </vt:lpstr>
      <vt:lpstr>Goals of European Exploration</vt:lpstr>
      <vt:lpstr>Spanish Conquest in Mexico</vt:lpstr>
      <vt:lpstr>PowerPoint Presentation</vt:lpstr>
      <vt:lpstr>PowerPoint Presentation</vt:lpstr>
      <vt:lpstr>Spanish Conquest in Peru</vt:lpstr>
      <vt:lpstr>PowerPoint Presentation</vt:lpstr>
      <vt:lpstr>Impact of Spanish Colonies</vt:lpstr>
      <vt:lpstr>Other Europeans</vt:lpstr>
      <vt:lpstr>PowerPoint Presentation</vt:lpstr>
      <vt:lpstr>The Atlantic Slave Trade</vt:lpstr>
      <vt:lpstr>PowerPoint Presentation</vt:lpstr>
      <vt:lpstr>PowerPoint Presentation</vt:lpstr>
      <vt:lpstr>The Columbian Exchange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Age of Exploration</dc:title>
  <dc:creator>Phillip Thurmond</dc:creator>
  <cp:lastModifiedBy>Phillip Thurmond</cp:lastModifiedBy>
  <cp:revision>10</cp:revision>
  <dcterms:created xsi:type="dcterms:W3CDTF">2015-03-08T15:58:01Z</dcterms:created>
  <dcterms:modified xsi:type="dcterms:W3CDTF">2015-03-09T19:44:38Z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