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9" r:id="rId10"/>
    <p:sldId id="270" r:id="rId11"/>
    <p:sldId id="262" r:id="rId12"/>
    <p:sldId id="271" r:id="rId13"/>
    <p:sldId id="272" r:id="rId14"/>
    <p:sldId id="273" r:id="rId15"/>
    <p:sldId id="263" r:id="rId16"/>
    <p:sldId id="274" r:id="rId17"/>
    <p:sldId id="275" r:id="rId18"/>
    <p:sldId id="264" r:id="rId19"/>
    <p:sldId id="276" r:id="rId20"/>
    <p:sldId id="277" r:id="rId21"/>
    <p:sldId id="278" r:id="rId22"/>
    <p:sldId id="279" r:id="rId23"/>
    <p:sldId id="265" r:id="rId24"/>
    <p:sldId id="280" r:id="rId25"/>
    <p:sldId id="281" r:id="rId26"/>
    <p:sldId id="266" r:id="rId27"/>
    <p:sldId id="282" r:id="rId28"/>
    <p:sldId id="267" r:id="rId29"/>
    <p:sldId id="283" r:id="rId30"/>
    <p:sldId id="284" r:id="rId31"/>
    <p:sldId id="268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716" autoAdjust="0"/>
  </p:normalViewPr>
  <p:slideViewPr>
    <p:cSldViewPr>
      <p:cViewPr varScale="1">
        <p:scale>
          <a:sx n="63" d="100"/>
          <a:sy n="63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2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7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9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7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8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1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76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5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6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9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83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7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7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17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0CB51F-9D78-49DC-8441-C5133B3BD1C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42FD25-CE8D-430A-B824-2E09F3C8595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3600"/>
            <a:ext cx="4648200" cy="2441575"/>
          </a:xfrm>
        </p:spPr>
        <p:txBody>
          <a:bodyPr>
            <a:normAutofit/>
          </a:bodyPr>
          <a:lstStyle/>
          <a:p>
            <a:r>
              <a:rPr lang="en-US" dirty="0" smtClean="0"/>
              <a:t>Indus River Valley and Chinese Civilization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89967-004-90333B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mons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48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tpm17038\Desktop\_48834375_01002249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First Cultures on the Indus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100" dirty="0">
                <a:solidFill>
                  <a:schemeClr val="tx1"/>
                </a:solidFill>
              </a:rPr>
              <a:t>Little is known about the first cultures because the </a:t>
            </a:r>
            <a:r>
              <a:rPr lang="en-US" sz="3100" dirty="0" smtClean="0">
                <a:solidFill>
                  <a:schemeClr val="tx1"/>
                </a:solidFill>
              </a:rPr>
              <a:t>writing </a:t>
            </a:r>
            <a:r>
              <a:rPr lang="en-US" sz="3100" dirty="0">
                <a:solidFill>
                  <a:schemeClr val="tx1"/>
                </a:solidFill>
              </a:rPr>
              <a:t>system has not yet been translated. 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The civilizations of the Indus river influenced a region </a:t>
            </a:r>
            <a:r>
              <a:rPr lang="en-US" sz="3100" dirty="0" smtClean="0">
                <a:solidFill>
                  <a:schemeClr val="tx1"/>
                </a:solidFill>
              </a:rPr>
              <a:t>greater </a:t>
            </a:r>
            <a:r>
              <a:rPr lang="en-US" sz="3100" dirty="0">
                <a:solidFill>
                  <a:schemeClr val="tx1"/>
                </a:solidFill>
              </a:rPr>
              <a:t>than </a:t>
            </a:r>
            <a:r>
              <a:rPr lang="en-US" sz="3100" dirty="0" smtClean="0">
                <a:solidFill>
                  <a:schemeClr val="tx1"/>
                </a:solidFill>
              </a:rPr>
              <a:t>that </a:t>
            </a:r>
            <a:r>
              <a:rPr lang="en-US" sz="3100" dirty="0">
                <a:solidFill>
                  <a:schemeClr val="tx1"/>
                </a:solidFill>
              </a:rPr>
              <a:t>of Mesopotamia.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It is unclear how civilizations came to be along the Indus.  Some believe that groups came from </a:t>
            </a:r>
            <a:r>
              <a:rPr lang="en-US" sz="3100" dirty="0" smtClean="0">
                <a:solidFill>
                  <a:schemeClr val="tx1"/>
                </a:solidFill>
              </a:rPr>
              <a:t>the sea </a:t>
            </a:r>
            <a:r>
              <a:rPr lang="en-US" sz="3100" dirty="0">
                <a:solidFill>
                  <a:schemeClr val="tx1"/>
                </a:solidFill>
              </a:rPr>
              <a:t>and settled in the south; others believe nomads could have made their way through the </a:t>
            </a:r>
            <a:r>
              <a:rPr lang="en-US" sz="3100" dirty="0" smtClean="0">
                <a:solidFill>
                  <a:schemeClr val="tx1"/>
                </a:solidFill>
              </a:rPr>
              <a:t>Hindu Kush </a:t>
            </a:r>
            <a:r>
              <a:rPr lang="en-US" sz="3100" dirty="0">
                <a:solidFill>
                  <a:schemeClr val="tx1"/>
                </a:solidFill>
              </a:rPr>
              <a:t>in the north. </a:t>
            </a:r>
          </a:p>
          <a:p>
            <a:pPr lvl="0"/>
            <a:r>
              <a:rPr lang="en-US" sz="3100" dirty="0">
                <a:solidFill>
                  <a:schemeClr val="tx1"/>
                </a:solidFill>
              </a:rPr>
              <a:t>By 2500 B.C. the civilizations of the Indus were </a:t>
            </a:r>
            <a:r>
              <a:rPr lang="en-US" sz="3100" dirty="0" smtClean="0">
                <a:solidFill>
                  <a:schemeClr val="tx1"/>
                </a:solidFill>
              </a:rPr>
              <a:t>constructing planed cities. </a:t>
            </a:r>
            <a:endParaRPr lang="en-US" sz="3100" dirty="0">
              <a:solidFill>
                <a:schemeClr val="tx1"/>
              </a:solidFill>
            </a:endParaRPr>
          </a:p>
          <a:p>
            <a:pPr lvl="1"/>
            <a:r>
              <a:rPr lang="en-US" sz="2600" dirty="0"/>
              <a:t>These were more </a:t>
            </a:r>
            <a:r>
              <a:rPr lang="en-US" sz="2600" dirty="0" smtClean="0"/>
              <a:t>complex </a:t>
            </a:r>
            <a:r>
              <a:rPr lang="en-US" sz="2600" dirty="0"/>
              <a:t>than those in Mesopotamia.  </a:t>
            </a:r>
          </a:p>
          <a:p>
            <a:pPr lvl="1"/>
            <a:r>
              <a:rPr lang="en-US" sz="2600" dirty="0"/>
              <a:t>These cities were created on a </a:t>
            </a:r>
            <a:r>
              <a:rPr lang="en-US" sz="2600" dirty="0" smtClean="0"/>
              <a:t> grid system </a:t>
            </a:r>
            <a:r>
              <a:rPr lang="en-US" sz="2600" dirty="0"/>
              <a:t>with fortified centers.  They were often built on mud-brick platforms for protection against </a:t>
            </a:r>
            <a:r>
              <a:rPr lang="en-US" sz="2600" dirty="0" smtClean="0"/>
              <a:t>flood </a:t>
            </a:r>
            <a:r>
              <a:rPr lang="en-US" sz="2600" dirty="0"/>
              <a:t>waters.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tpm17038\Desktop\indus-valle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54"/>
            <a:ext cx="9144000" cy="68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tpm17038\Desktop\3181963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" y="-31750"/>
            <a:ext cx="9144108" cy="68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Harappan</a:t>
            </a:r>
            <a:r>
              <a:rPr lang="en-US" dirty="0" smtClean="0"/>
              <a:t>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People developed their own unique </a:t>
            </a:r>
            <a:r>
              <a:rPr lang="en-US" sz="3200" dirty="0" smtClean="0">
                <a:solidFill>
                  <a:schemeClr val="tx1"/>
                </a:solidFill>
              </a:rPr>
              <a:t>writing </a:t>
            </a:r>
            <a:r>
              <a:rPr lang="en-US" sz="3200" dirty="0">
                <a:solidFill>
                  <a:schemeClr val="tx1"/>
                </a:solidFill>
              </a:rPr>
              <a:t>system.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</a:rPr>
              <a:t>Religion </a:t>
            </a:r>
            <a:r>
              <a:rPr lang="en-US" sz="3200" dirty="0">
                <a:solidFill>
                  <a:schemeClr val="tx1"/>
                </a:solidFill>
              </a:rPr>
              <a:t>played an important role in the culture.  </a:t>
            </a:r>
            <a:r>
              <a:rPr lang="en-US" sz="3200" dirty="0" smtClean="0">
                <a:solidFill>
                  <a:schemeClr val="tx1"/>
                </a:solidFill>
              </a:rPr>
              <a:t>Conflict </a:t>
            </a:r>
            <a:r>
              <a:rPr lang="en-US" sz="3200" dirty="0">
                <a:solidFill>
                  <a:schemeClr val="tx1"/>
                </a:solidFill>
              </a:rPr>
              <a:t>with outside groups was infrequent.  The people had close ties to </a:t>
            </a:r>
            <a:r>
              <a:rPr lang="en-US" sz="3200" dirty="0" smtClean="0">
                <a:solidFill>
                  <a:schemeClr val="tx1"/>
                </a:solidFill>
              </a:rPr>
              <a:t>animals.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People traded via land routes with </a:t>
            </a:r>
            <a:r>
              <a:rPr lang="en-US" sz="3200" dirty="0" smtClean="0">
                <a:solidFill>
                  <a:schemeClr val="tx1"/>
                </a:solidFill>
              </a:rPr>
              <a:t>Persia  </a:t>
            </a:r>
            <a:r>
              <a:rPr lang="en-US" sz="3200" dirty="0">
                <a:solidFill>
                  <a:schemeClr val="tx1"/>
                </a:solidFill>
              </a:rPr>
              <a:t>to the west and by </a:t>
            </a:r>
            <a:r>
              <a:rPr lang="en-US" sz="3200" dirty="0" smtClean="0">
                <a:solidFill>
                  <a:schemeClr val="tx1"/>
                </a:solidFill>
              </a:rPr>
              <a:t>sea with other groups. 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Around 1750 BC the Indus River civilizations began to decline to shifts in the river.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pm17038\Desktop\Mohenjodaro_Sind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pm17038\Desktop\image_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tpm17038\Desktop\indus-priest-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18" y="0"/>
            <a:ext cx="4019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Animal bones or tortoise shells that priests scratched questions for the gods.  They would interpret how the bones broke.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pm17038\Desktop\terracotta_2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6790"/>
            <a:ext cx="7398884" cy="68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Civilizations sprang up along two major rivers in China, the </a:t>
            </a:r>
            <a:r>
              <a:rPr lang="en-US" sz="3200" dirty="0" smtClean="0">
                <a:solidFill>
                  <a:schemeClr val="tx1"/>
                </a:solidFill>
              </a:rPr>
              <a:t>Yangtze </a:t>
            </a:r>
            <a:r>
              <a:rPr lang="en-US" sz="3200" dirty="0">
                <a:solidFill>
                  <a:schemeClr val="tx1"/>
                </a:solidFill>
              </a:rPr>
              <a:t>and the </a:t>
            </a:r>
            <a:r>
              <a:rPr lang="en-US" sz="3200" dirty="0" smtClean="0">
                <a:solidFill>
                  <a:schemeClr val="tx1"/>
                </a:solidFill>
              </a:rPr>
              <a:t>Huang He (Yellow River). 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Around 2000 B.C. </a:t>
            </a:r>
            <a:r>
              <a:rPr lang="en-US" sz="3200" dirty="0" smtClean="0">
                <a:solidFill>
                  <a:schemeClr val="tx1"/>
                </a:solidFill>
              </a:rPr>
              <a:t>farming </a:t>
            </a:r>
            <a:r>
              <a:rPr lang="en-US" sz="3200" dirty="0">
                <a:solidFill>
                  <a:schemeClr val="tx1"/>
                </a:solidFill>
              </a:rPr>
              <a:t>settlements began along the Yellow River.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first large scale dynasty was the </a:t>
            </a:r>
            <a:r>
              <a:rPr lang="en-US" sz="3200" dirty="0" smtClean="0">
                <a:solidFill>
                  <a:schemeClr val="tx1"/>
                </a:solidFill>
              </a:rPr>
              <a:t>Shang </a:t>
            </a:r>
            <a:r>
              <a:rPr lang="en-US" sz="3200" dirty="0">
                <a:solidFill>
                  <a:schemeClr val="tx1"/>
                </a:solidFill>
              </a:rPr>
              <a:t>(1700 B.C. -1027 B.C.) </a:t>
            </a:r>
          </a:p>
        </p:txBody>
      </p:sp>
    </p:spTree>
    <p:extLst>
      <p:ext uri="{BB962C8B-B14F-4D97-AF65-F5344CB8AC3E}">
        <p14:creationId xmlns:p14="http://schemas.microsoft.com/office/powerpoint/2010/main" val="35314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1624"/>
            <a:ext cx="5029200" cy="686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7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pm17038\Desktop\china-shang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47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Chinese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Family </a:t>
            </a:r>
            <a:r>
              <a:rPr lang="en-US" sz="2800" dirty="0">
                <a:solidFill>
                  <a:schemeClr val="tx1"/>
                </a:solidFill>
              </a:rPr>
              <a:t>was a key component of Chinese culture.  The males (father) controlled the families </a:t>
            </a:r>
            <a:r>
              <a:rPr lang="en-US" sz="2800" dirty="0" smtClean="0">
                <a:solidFill>
                  <a:schemeClr val="tx1"/>
                </a:solidFill>
              </a:rPr>
              <a:t>land </a:t>
            </a:r>
            <a:r>
              <a:rPr lang="en-US" sz="2800" dirty="0">
                <a:solidFill>
                  <a:schemeClr val="tx1"/>
                </a:solidFill>
              </a:rPr>
              <a:t>and made all the important </a:t>
            </a:r>
            <a:r>
              <a:rPr lang="en-US" sz="2800" dirty="0" smtClean="0">
                <a:solidFill>
                  <a:schemeClr val="tx1"/>
                </a:solidFill>
              </a:rPr>
              <a:t>decisions. 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At the ages of 13-16 a girl’s marriage was </a:t>
            </a:r>
            <a:r>
              <a:rPr lang="en-US" sz="2800" dirty="0" smtClean="0">
                <a:solidFill>
                  <a:schemeClr val="tx1"/>
                </a:solidFill>
              </a:rPr>
              <a:t>arranged.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society was divided along class </a:t>
            </a:r>
            <a:r>
              <a:rPr lang="en-US" sz="2800" dirty="0" smtClean="0">
                <a:solidFill>
                  <a:schemeClr val="tx1"/>
                </a:solidFill>
              </a:rPr>
              <a:t>lines </a:t>
            </a:r>
            <a:r>
              <a:rPr lang="en-US" sz="2800" dirty="0">
                <a:solidFill>
                  <a:schemeClr val="tx1"/>
                </a:solidFill>
              </a:rPr>
              <a:t>too.  The culture was split between the </a:t>
            </a:r>
            <a:r>
              <a:rPr lang="en-US" sz="2800" dirty="0" smtClean="0">
                <a:solidFill>
                  <a:schemeClr val="tx1"/>
                </a:solidFill>
              </a:rPr>
              <a:t>nobles </a:t>
            </a:r>
            <a:r>
              <a:rPr lang="en-US" sz="2800" dirty="0">
                <a:solidFill>
                  <a:schemeClr val="tx1"/>
                </a:solidFill>
              </a:rPr>
              <a:t>and the </a:t>
            </a:r>
            <a:r>
              <a:rPr lang="en-US" sz="2800" dirty="0" smtClean="0">
                <a:solidFill>
                  <a:schemeClr val="tx1"/>
                </a:solidFill>
              </a:rPr>
              <a:t>peasants.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Nobles owned the </a:t>
            </a:r>
            <a:r>
              <a:rPr lang="en-US" sz="2800" dirty="0" smtClean="0">
                <a:solidFill>
                  <a:schemeClr val="tx1"/>
                </a:solidFill>
              </a:rPr>
              <a:t>land.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Religion also played a vital role in the culture.  Families prayed to the </a:t>
            </a:r>
            <a:r>
              <a:rPr lang="en-US" sz="2800" dirty="0" smtClean="0">
                <a:solidFill>
                  <a:schemeClr val="tx1"/>
                </a:solidFill>
              </a:rPr>
              <a:t>ancestors.  </a:t>
            </a:r>
            <a:r>
              <a:rPr lang="en-US" sz="2800" dirty="0">
                <a:solidFill>
                  <a:schemeClr val="tx1"/>
                </a:solidFill>
              </a:rPr>
              <a:t>Nobles sought council from priests who used </a:t>
            </a:r>
            <a:r>
              <a:rPr lang="en-US" sz="2800" dirty="0" smtClean="0">
                <a:solidFill>
                  <a:schemeClr val="tx1"/>
                </a:solidFill>
              </a:rPr>
              <a:t>oracle bones </a:t>
            </a:r>
            <a:r>
              <a:rPr lang="en-US" sz="2800" dirty="0">
                <a:solidFill>
                  <a:schemeClr val="tx1"/>
                </a:solidFill>
              </a:rPr>
              <a:t>to ask the gods questions.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Chinese developed a system of writing where each character is </a:t>
            </a:r>
            <a:r>
              <a:rPr lang="en-US" sz="2800" dirty="0" smtClean="0">
                <a:solidFill>
                  <a:schemeClr val="tx1"/>
                </a:solidFill>
              </a:rPr>
              <a:t>symbol.  </a:t>
            </a:r>
            <a:r>
              <a:rPr lang="en-US" sz="2800" dirty="0">
                <a:solidFill>
                  <a:schemeClr val="tx1"/>
                </a:solidFill>
              </a:rPr>
              <a:t>It had nothing to do with the </a:t>
            </a:r>
            <a:r>
              <a:rPr lang="en-US" sz="2800" dirty="0" smtClean="0">
                <a:solidFill>
                  <a:schemeClr val="tx1"/>
                </a:solidFill>
              </a:rPr>
              <a:t>spoken </a:t>
            </a:r>
            <a:r>
              <a:rPr lang="en-US" sz="2800" dirty="0">
                <a:solidFill>
                  <a:schemeClr val="tx1"/>
                </a:solidFill>
              </a:rPr>
              <a:t>language. </a:t>
            </a:r>
          </a:p>
        </p:txBody>
      </p:sp>
    </p:spTree>
    <p:extLst>
      <p:ext uri="{BB962C8B-B14F-4D97-AF65-F5344CB8AC3E}">
        <p14:creationId xmlns:p14="http://schemas.microsoft.com/office/powerpoint/2010/main" val="17014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pm17038\Desktop\Shang_dynasty_inscribed_scap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tpm17038\Desktop\da878a019cd7842e7aec2c1c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53653"/>
            <a:ext cx="4648200" cy="691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Zhou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Around 1027 B.C. the </a:t>
            </a:r>
            <a:r>
              <a:rPr lang="en-US" sz="2800" dirty="0" smtClean="0">
                <a:solidFill>
                  <a:schemeClr val="tx1"/>
                </a:solidFill>
              </a:rPr>
              <a:t>Zhou </a:t>
            </a:r>
            <a:r>
              <a:rPr lang="en-US" sz="2800" dirty="0">
                <a:solidFill>
                  <a:schemeClr val="tx1"/>
                </a:solidFill>
              </a:rPr>
              <a:t>overthrew the Shang. 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They declared that their ascension to power was ordained by the </a:t>
            </a:r>
            <a:r>
              <a:rPr lang="en-US" sz="2800" dirty="0" smtClean="0">
                <a:solidFill>
                  <a:schemeClr val="tx1"/>
                </a:solidFill>
              </a:rPr>
              <a:t>gods.  </a:t>
            </a:r>
            <a:r>
              <a:rPr lang="en-US" sz="2800" dirty="0">
                <a:solidFill>
                  <a:schemeClr val="tx1"/>
                </a:solidFill>
              </a:rPr>
              <a:t>They believed that had the </a:t>
            </a:r>
            <a:r>
              <a:rPr lang="en-US" sz="2800" dirty="0" smtClean="0">
                <a:solidFill>
                  <a:schemeClr val="tx1"/>
                </a:solidFill>
              </a:rPr>
              <a:t>Mandate </a:t>
            </a:r>
            <a:r>
              <a:rPr lang="en-US" sz="2800" dirty="0">
                <a:solidFill>
                  <a:schemeClr val="tx1"/>
                </a:solidFill>
              </a:rPr>
              <a:t>of Heaven.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When natural disasters, war, or famine took place the idea of the Mandate of Heaven would cause new dynasties to arise.  This is known as the dynastic </a:t>
            </a:r>
            <a:r>
              <a:rPr lang="en-US" sz="2800" dirty="0" smtClean="0">
                <a:solidFill>
                  <a:schemeClr val="tx1"/>
                </a:solidFill>
              </a:rPr>
              <a:t>cycle. 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Zhou Dynasty ruled using a system known as </a:t>
            </a:r>
            <a:r>
              <a:rPr lang="en-US" sz="2800" dirty="0" smtClean="0">
                <a:solidFill>
                  <a:schemeClr val="tx1"/>
                </a:solidFill>
              </a:rPr>
              <a:t>feudalism. 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A system where nobles, or lords, are granted the use of lands that legally belong to the </a:t>
            </a:r>
            <a:r>
              <a:rPr lang="en-US" sz="2800" dirty="0" smtClean="0">
                <a:solidFill>
                  <a:schemeClr val="tx1"/>
                </a:solidFill>
              </a:rPr>
              <a:t>king.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tpm17038\Desktop\zhou-dynasty-at-its-greates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tpm17038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The Zhou created roads and </a:t>
            </a:r>
            <a:r>
              <a:rPr lang="en-US" sz="3200" dirty="0" smtClean="0">
                <a:solidFill>
                  <a:schemeClr val="tx1"/>
                </a:solidFill>
              </a:rPr>
              <a:t>canals </a:t>
            </a:r>
            <a:r>
              <a:rPr lang="en-US" sz="3200" dirty="0">
                <a:solidFill>
                  <a:schemeClr val="tx1"/>
                </a:solidFill>
              </a:rPr>
              <a:t>that stimulated trade.  Coin money was </a:t>
            </a:r>
            <a:r>
              <a:rPr lang="en-US" sz="3200" dirty="0" smtClean="0">
                <a:solidFill>
                  <a:schemeClr val="tx1"/>
                </a:solidFill>
              </a:rPr>
              <a:t>introduced.  Blast </a:t>
            </a:r>
            <a:r>
              <a:rPr lang="en-US" sz="3200" dirty="0">
                <a:solidFill>
                  <a:schemeClr val="tx1"/>
                </a:solidFill>
              </a:rPr>
              <a:t>furnaces were introduced to cast iron. 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 Zhou Dynasty collapsed as a result of warring factions among the </a:t>
            </a:r>
            <a:r>
              <a:rPr lang="en-US" sz="3200" dirty="0" smtClean="0">
                <a:solidFill>
                  <a:schemeClr val="tx1"/>
                </a:solidFill>
              </a:rPr>
              <a:t>nobles </a:t>
            </a:r>
            <a:r>
              <a:rPr lang="en-US" sz="3200" dirty="0">
                <a:solidFill>
                  <a:schemeClr val="tx1"/>
                </a:solidFill>
              </a:rPr>
              <a:t>as many sought to be kings in their own </a:t>
            </a:r>
            <a:r>
              <a:rPr lang="en-US" sz="3200" dirty="0" smtClean="0">
                <a:solidFill>
                  <a:schemeClr val="tx1"/>
                </a:solidFill>
              </a:rPr>
              <a:t>right.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of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Devine approval to rule.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tpm17038\Desktop\xi-z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pm17038\Desktop\h2_1988.20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82" y="0"/>
            <a:ext cx="45958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tpm17038\Desktop\2607924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" y="342900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tpm17038\Desktop\river-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532" cy="68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system where nobles, or lords, are granted the use of lands that legally belong to the </a:t>
            </a:r>
            <a:r>
              <a:rPr lang="en-US" sz="3200" dirty="0" smtClean="0">
                <a:solidFill>
                  <a:schemeClr val="tx1"/>
                </a:solidFill>
              </a:rPr>
              <a:t>king.  System began in China and will also be used in Japan and Europe.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 succession of rulers from the same family or line.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Other Areas of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The civilizations in </a:t>
            </a:r>
            <a:r>
              <a:rPr lang="en-US" sz="3200" dirty="0" smtClean="0">
                <a:solidFill>
                  <a:schemeClr val="tx1"/>
                </a:solidFill>
              </a:rPr>
              <a:t>Mesopotamia rose </a:t>
            </a:r>
            <a:r>
              <a:rPr lang="en-US" sz="3200" dirty="0">
                <a:solidFill>
                  <a:schemeClr val="tx1"/>
                </a:solidFill>
              </a:rPr>
              <a:t>and fell and left behind many artifacts that help historians understand their civilizations.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This also occurred in what is today </a:t>
            </a:r>
            <a:r>
              <a:rPr lang="en-US" sz="3200" dirty="0" smtClean="0">
                <a:solidFill>
                  <a:schemeClr val="tx1"/>
                </a:solidFill>
              </a:rPr>
              <a:t>Pakistan and India.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civilizations in this area were concentrated in the </a:t>
            </a:r>
            <a:r>
              <a:rPr lang="en-US" sz="3200" dirty="0" smtClean="0">
                <a:solidFill>
                  <a:schemeClr val="tx1"/>
                </a:solidFill>
              </a:rPr>
              <a:t>Indus </a:t>
            </a:r>
            <a:r>
              <a:rPr lang="en-US" sz="3200" dirty="0">
                <a:solidFill>
                  <a:schemeClr val="tx1"/>
                </a:solidFill>
              </a:rPr>
              <a:t>valley.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m1819en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" y="0"/>
            <a:ext cx="9144296" cy="68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of the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The region is characterized by mountain ranges to the </a:t>
            </a:r>
            <a:r>
              <a:rPr lang="en-US" sz="3200" dirty="0" smtClean="0">
                <a:solidFill>
                  <a:schemeClr val="tx1"/>
                </a:solidFill>
              </a:rPr>
              <a:t>north </a:t>
            </a:r>
            <a:r>
              <a:rPr lang="en-US" sz="3200" dirty="0">
                <a:solidFill>
                  <a:schemeClr val="tx1"/>
                </a:solidFill>
              </a:rPr>
              <a:t>and deserts to the </a:t>
            </a:r>
            <a:r>
              <a:rPr lang="en-US" sz="3200" dirty="0" smtClean="0">
                <a:solidFill>
                  <a:schemeClr val="tx1"/>
                </a:solidFill>
              </a:rPr>
              <a:t>south. 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</a:rPr>
              <a:t>Three </a:t>
            </a:r>
            <a:r>
              <a:rPr lang="en-US" sz="3200" dirty="0">
                <a:solidFill>
                  <a:schemeClr val="tx1"/>
                </a:solidFill>
              </a:rPr>
              <a:t>mountain ranges </a:t>
            </a:r>
            <a:r>
              <a:rPr lang="en-US" sz="3200" dirty="0" smtClean="0">
                <a:solidFill>
                  <a:schemeClr val="tx1"/>
                </a:solidFill>
              </a:rPr>
              <a:t>protected the early </a:t>
            </a:r>
            <a:r>
              <a:rPr lang="en-US" sz="3200" dirty="0">
                <a:solidFill>
                  <a:schemeClr val="tx1"/>
                </a:solidFill>
              </a:rPr>
              <a:t>cultures of the region </a:t>
            </a:r>
          </a:p>
          <a:p>
            <a:pPr lvl="1"/>
            <a:r>
              <a:rPr lang="en-US" sz="2800" dirty="0"/>
              <a:t>Hindu </a:t>
            </a:r>
            <a:r>
              <a:rPr lang="en-US" sz="2800" dirty="0" smtClean="0"/>
              <a:t>Kush </a:t>
            </a:r>
            <a:r>
              <a:rPr lang="en-US" sz="2800" dirty="0"/>
              <a:t>Karakorum, and Himalayan.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A larger flat and fertile </a:t>
            </a:r>
            <a:r>
              <a:rPr lang="en-US" sz="3200" dirty="0" smtClean="0">
                <a:solidFill>
                  <a:schemeClr val="tx1"/>
                </a:solidFill>
              </a:rPr>
              <a:t>plan was </a:t>
            </a:r>
            <a:r>
              <a:rPr lang="en-US" sz="3200" dirty="0">
                <a:solidFill>
                  <a:schemeClr val="tx1"/>
                </a:solidFill>
              </a:rPr>
              <a:t>centered on the </a:t>
            </a:r>
            <a:r>
              <a:rPr lang="en-US" sz="3200" dirty="0" smtClean="0">
                <a:solidFill>
                  <a:schemeClr val="tx1"/>
                </a:solidFill>
              </a:rPr>
              <a:t>Ganges </a:t>
            </a:r>
            <a:r>
              <a:rPr lang="en-US" sz="3200" dirty="0">
                <a:solidFill>
                  <a:schemeClr val="tx1"/>
                </a:solidFill>
              </a:rPr>
              <a:t>and Indus rivers.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area is subject to seasonal </a:t>
            </a:r>
            <a:r>
              <a:rPr lang="en-US" sz="3200" dirty="0" smtClean="0">
                <a:solidFill>
                  <a:schemeClr val="tx1"/>
                </a:solidFill>
              </a:rPr>
              <a:t>winds that bring rain </a:t>
            </a:r>
            <a:r>
              <a:rPr lang="en-US" sz="3200" dirty="0">
                <a:solidFill>
                  <a:schemeClr val="tx1"/>
                </a:solidFill>
              </a:rPr>
              <a:t>known as </a:t>
            </a:r>
            <a:r>
              <a:rPr lang="en-US" sz="3200" dirty="0" smtClean="0">
                <a:solidFill>
                  <a:schemeClr val="tx1"/>
                </a:solidFill>
              </a:rPr>
              <a:t>monsoons.  </a:t>
            </a:r>
            <a:endParaRPr lang="en-US" sz="3200" dirty="0">
              <a:solidFill>
                <a:schemeClr val="tx1"/>
              </a:solidFill>
            </a:endParaRPr>
          </a:p>
          <a:p>
            <a:pPr lvl="1"/>
            <a:r>
              <a:rPr lang="en-US" sz="2800" dirty="0"/>
              <a:t>The rains cause flooding which helps to deposit </a:t>
            </a:r>
            <a:r>
              <a:rPr lang="en-US" sz="2800" dirty="0" smtClean="0"/>
              <a:t>mineral rich soil </a:t>
            </a:r>
            <a:r>
              <a:rPr lang="en-US" sz="2800" dirty="0"/>
              <a:t>in the plans </a:t>
            </a:r>
            <a:r>
              <a:rPr lang="en-US" sz="2800" dirty="0" smtClean="0"/>
              <a:t>regions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tch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595959"/>
      </a:accent1>
      <a:accent2>
        <a:srgbClr val="00A2E6"/>
      </a:accent2>
      <a:accent3>
        <a:srgbClr val="FF000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721</Words>
  <Application>Microsoft Office PowerPoint</Application>
  <PresentationFormat>On-screen Show (4:3)</PresentationFormat>
  <Paragraphs>51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iRespondQuestionMaster</vt:lpstr>
      <vt:lpstr>iRespondGraphMaster</vt:lpstr>
      <vt:lpstr>Thatch</vt:lpstr>
      <vt:lpstr>Indus River Valley and Chinese Civilization</vt:lpstr>
      <vt:lpstr>Oracle Bone</vt:lpstr>
      <vt:lpstr>Mandate of Heaven</vt:lpstr>
      <vt:lpstr>Feudalism</vt:lpstr>
      <vt:lpstr>Dynasty</vt:lpstr>
      <vt:lpstr>Other Areas of Civilization</vt:lpstr>
      <vt:lpstr>PowerPoint Presentation</vt:lpstr>
      <vt:lpstr>PowerPoint Presentation</vt:lpstr>
      <vt:lpstr>Geography of the Indian Subcontinent</vt:lpstr>
      <vt:lpstr>PowerPoint Presentation</vt:lpstr>
      <vt:lpstr>PowerPoint Presentation</vt:lpstr>
      <vt:lpstr>PowerPoint Presentation</vt:lpstr>
      <vt:lpstr>First Cultures on the Indus</vt:lpstr>
      <vt:lpstr>PowerPoint Presentation</vt:lpstr>
      <vt:lpstr>PowerPoint Presentation</vt:lpstr>
      <vt:lpstr>Harappan Culture</vt:lpstr>
      <vt:lpstr>PowerPoint Presentation</vt:lpstr>
      <vt:lpstr>PowerPoint Presentation</vt:lpstr>
      <vt:lpstr>PowerPoint Presentation</vt:lpstr>
      <vt:lpstr>PowerPoint Presentation</vt:lpstr>
      <vt:lpstr>Civilizations in China</vt:lpstr>
      <vt:lpstr>PowerPoint Presentation</vt:lpstr>
      <vt:lpstr>PowerPoint Presentation</vt:lpstr>
      <vt:lpstr>Chinese Culture</vt:lpstr>
      <vt:lpstr>PowerPoint Presentation</vt:lpstr>
      <vt:lpstr>Zhou Dynasty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 River Valley and Chinese Civilization</dc:title>
  <dc:creator>Phillip Thurmond</dc:creator>
  <cp:lastModifiedBy>Phillip Thurmond</cp:lastModifiedBy>
  <cp:revision>8</cp:revision>
  <dcterms:created xsi:type="dcterms:W3CDTF">2015-01-12T20:42:06Z</dcterms:created>
  <dcterms:modified xsi:type="dcterms:W3CDTF">2015-01-12T21:31:43Z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