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74" r:id="rId10"/>
    <p:sldId id="275" r:id="rId11"/>
    <p:sldId id="262" r:id="rId12"/>
    <p:sldId id="263" r:id="rId13"/>
    <p:sldId id="264" r:id="rId14"/>
    <p:sldId id="265" r:id="rId15"/>
    <p:sldId id="276" r:id="rId16"/>
    <p:sldId id="266" r:id="rId17"/>
    <p:sldId id="277" r:id="rId18"/>
    <p:sldId id="267" r:id="rId19"/>
    <p:sldId id="268" r:id="rId20"/>
    <p:sldId id="278" r:id="rId21"/>
    <p:sldId id="269" r:id="rId22"/>
    <p:sldId id="270" r:id="rId23"/>
    <p:sldId id="279" r:id="rId24"/>
    <p:sldId id="280" r:id="rId25"/>
    <p:sldId id="271" r:id="rId26"/>
    <p:sldId id="272" r:id="rId27"/>
    <p:sldId id="282" r:id="rId28"/>
    <p:sldId id="281" r:id="rId29"/>
    <p:sldId id="284" r:id="rId30"/>
    <p:sldId id="283" r:id="rId31"/>
    <p:sldId id="285" r:id="rId32"/>
    <p:sldId id="286" r:id="rId33"/>
    <p:sldId id="273" r:id="rId34"/>
    <p:sldId id="287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8" autoAdjust="0"/>
  </p:normalViewPr>
  <p:slideViewPr>
    <p:cSldViewPr>
      <p:cViewPr varScale="1">
        <p:scale>
          <a:sx n="82" d="100"/>
          <a:sy n="82" d="100"/>
        </p:scale>
        <p:origin x="147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1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4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17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58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0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5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23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73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1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62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3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58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43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07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5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2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7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6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3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463A129-8E0D-4F36-A691-7A9DA0B2C54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426C8A9-CC64-426B-A746-0D4202BD7B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imgres?imgurl=http://www.goldenageproject.org.uk/images/slides/630.jpg&amp;imgrefurl=http://www.goldenageproject.org.uk/630.php&amp;h=176&amp;w=454&amp;tbnid=Z_ru7vsv7Q2eNM:&amp;zoom=1&amp;docid=CoraglHTebf5bM&amp;ei=dtiyVO-ZA8amggToloSYAQ&amp;tbm=isch&amp;client=firefox-a&amp;ved=0CDIQMygBMAE&amp;iact=rc&amp;uact=3&amp;dur=283&amp;page=1&amp;start=0&amp;ndsp=6" TargetMode="Externa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Mesopotamia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Complex Institutions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53460"/>
            <a:ext cx="6777317" cy="350897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Government </a:t>
            </a:r>
            <a:r>
              <a:rPr lang="en-US" dirty="0">
                <a:solidFill>
                  <a:schemeClr val="tx1"/>
                </a:solidFill>
              </a:rPr>
              <a:t>with officials and laws</a:t>
            </a:r>
          </a:p>
          <a:p>
            <a:r>
              <a:rPr lang="en-US" dirty="0">
                <a:solidFill>
                  <a:schemeClr val="tx1"/>
                </a:solidFill>
              </a:rPr>
              <a:t>Priests with both </a:t>
            </a:r>
            <a:r>
              <a:rPr lang="en-US" dirty="0" smtClean="0">
                <a:solidFill>
                  <a:schemeClr val="tx1"/>
                </a:solidFill>
              </a:rPr>
              <a:t>religious </a:t>
            </a:r>
            <a:r>
              <a:rPr lang="en-US" dirty="0">
                <a:solidFill>
                  <a:schemeClr val="tx1"/>
                </a:solidFill>
              </a:rPr>
              <a:t>and political power </a:t>
            </a:r>
          </a:p>
          <a:p>
            <a:r>
              <a:rPr lang="en-US" dirty="0">
                <a:solidFill>
                  <a:schemeClr val="tx1"/>
                </a:solidFill>
              </a:rPr>
              <a:t>Education system for training  </a:t>
            </a:r>
            <a:r>
              <a:rPr lang="en-US" dirty="0" smtClean="0">
                <a:solidFill>
                  <a:schemeClr val="tx1"/>
                </a:solidFill>
              </a:rPr>
              <a:t>scribes. 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098" name="Picture 2" descr="C:\Users\tpm17038\Desktop\sumerprie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1542"/>
            <a:ext cx="2183079" cy="325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pm17038\Desktop\scri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11791"/>
            <a:ext cx="1514159" cy="353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Advanced Cities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251" y="1600200"/>
            <a:ext cx="6777317" cy="350897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Centers for </a:t>
            </a:r>
            <a:r>
              <a:rPr lang="en-US" dirty="0" smtClean="0">
                <a:solidFill>
                  <a:schemeClr val="tx1"/>
                </a:solidFill>
              </a:rPr>
              <a:t>trade 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Tended to have larger </a:t>
            </a:r>
            <a:r>
              <a:rPr lang="en-US" dirty="0" smtClean="0">
                <a:solidFill>
                  <a:schemeClr val="tx1"/>
                </a:solidFill>
              </a:rPr>
              <a:t>populations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122" name="Picture 2" descr="C:\Users\tpm17038\Desktop\Ur_artists-reconstr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38"/>
            <a:ext cx="9144000" cy="41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Advanced Technology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6777317" cy="350897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Improved methods of </a:t>
            </a:r>
            <a:r>
              <a:rPr lang="en-US" sz="2800" dirty="0" smtClean="0">
                <a:solidFill>
                  <a:schemeClr val="tx1"/>
                </a:solidFill>
              </a:rPr>
              <a:t>farming </a:t>
            </a:r>
            <a:r>
              <a:rPr lang="en-US" sz="2800" dirty="0">
                <a:solidFill>
                  <a:schemeClr val="tx1"/>
                </a:solidFill>
              </a:rPr>
              <a:t>such </a:t>
            </a:r>
            <a:r>
              <a:rPr lang="en-US" sz="2800" dirty="0" smtClean="0">
                <a:solidFill>
                  <a:schemeClr val="tx1"/>
                </a:solidFill>
              </a:rPr>
              <a:t>as the </a:t>
            </a:r>
            <a:r>
              <a:rPr lang="en-US" sz="2800" dirty="0">
                <a:solidFill>
                  <a:schemeClr val="tx1"/>
                </a:solidFill>
              </a:rPr>
              <a:t>use of beast of burden (ox-drawn plows</a:t>
            </a:r>
            <a:r>
              <a:rPr lang="en-US" sz="2800" dirty="0" smtClean="0">
                <a:solidFill>
                  <a:schemeClr val="tx1"/>
                </a:solidFill>
              </a:rPr>
              <a:t>).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The inventions of the </a:t>
            </a:r>
            <a:r>
              <a:rPr lang="en-US" sz="2800" dirty="0" smtClean="0">
                <a:solidFill>
                  <a:schemeClr val="tx1"/>
                </a:solidFill>
              </a:rPr>
              <a:t>wheel </a:t>
            </a:r>
            <a:r>
              <a:rPr lang="en-US" sz="2800" dirty="0">
                <a:solidFill>
                  <a:schemeClr val="tx1"/>
                </a:solidFill>
              </a:rPr>
              <a:t>and sail boat.</a:t>
            </a:r>
          </a:p>
          <a:p>
            <a:r>
              <a:rPr lang="en-US" sz="2800" dirty="0">
                <a:solidFill>
                  <a:schemeClr val="tx1"/>
                </a:solidFill>
              </a:rPr>
              <a:t>Wide spread use of </a:t>
            </a:r>
            <a:r>
              <a:rPr lang="en-US" sz="2800" dirty="0" smtClean="0">
                <a:solidFill>
                  <a:schemeClr val="tx1"/>
                </a:solidFill>
              </a:rPr>
              <a:t> Bronze for tools and weaponry.  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454 × 176 - goldenageproject.org.uk </a:t>
            </a:r>
          </a:p>
          <a:p>
            <a:endParaRPr lang="en-US" dirty="0"/>
          </a:p>
        </p:txBody>
      </p:sp>
      <p:pic>
        <p:nvPicPr>
          <p:cNvPr id="7172" name="Picture 4" descr="C:\Users\tpm17038\Desktop\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1"/>
            <a:ext cx="9136062" cy="34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tpm17038\Desktop\evt11010711510039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696"/>
            <a:ext cx="4738347" cy="339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tpm17038\Desktop\bw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42" y="3514736"/>
            <a:ext cx="4440710" cy="33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024744" cy="1143000"/>
          </a:xfrm>
        </p:spPr>
        <p:txBody>
          <a:bodyPr/>
          <a:lstStyle/>
          <a:p>
            <a:r>
              <a:rPr lang="en-US" dirty="0" smtClean="0"/>
              <a:t>Record 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6777317" cy="3508977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Advancements in </a:t>
            </a:r>
            <a:r>
              <a:rPr lang="en-US" sz="3200" dirty="0" smtClean="0">
                <a:solidFill>
                  <a:schemeClr val="tx1"/>
                </a:solidFill>
              </a:rPr>
              <a:t>writing </a:t>
            </a:r>
            <a:r>
              <a:rPr lang="en-US" sz="3200" dirty="0">
                <a:solidFill>
                  <a:schemeClr val="tx1"/>
                </a:solidFill>
              </a:rPr>
              <a:t>such as </a:t>
            </a:r>
            <a:r>
              <a:rPr lang="en-US" sz="3200" dirty="0" smtClean="0">
                <a:solidFill>
                  <a:schemeClr val="tx1"/>
                </a:solidFill>
              </a:rPr>
              <a:t>the development </a:t>
            </a:r>
            <a:r>
              <a:rPr lang="en-US" sz="3200" dirty="0">
                <a:solidFill>
                  <a:schemeClr val="tx1"/>
                </a:solidFill>
              </a:rPr>
              <a:t>of </a:t>
            </a:r>
            <a:r>
              <a:rPr lang="en-US" sz="3200" dirty="0" smtClean="0">
                <a:solidFill>
                  <a:schemeClr val="tx1"/>
                </a:solidFill>
              </a:rPr>
              <a:t>cuneiform.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Used for to record banking transactions, </a:t>
            </a:r>
            <a:r>
              <a:rPr lang="en-US" sz="3200" dirty="0" smtClean="0">
                <a:solidFill>
                  <a:schemeClr val="tx1"/>
                </a:solidFill>
              </a:rPr>
              <a:t>historical events, </a:t>
            </a:r>
            <a:r>
              <a:rPr lang="en-US" sz="3200" dirty="0">
                <a:solidFill>
                  <a:schemeClr val="tx1"/>
                </a:solidFill>
              </a:rPr>
              <a:t>customs and traditions.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tpm17038\Desktop\Amarna_Akkadian_let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25"/>
            <a:ext cx="4343400" cy="678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tpm17038\Desktop\cuneif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389" y="-11626"/>
            <a:ext cx="4804611" cy="68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3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1143000"/>
          </a:xfrm>
        </p:spPr>
        <p:txBody>
          <a:bodyPr/>
          <a:lstStyle/>
          <a:p>
            <a:r>
              <a:rPr lang="en-US" dirty="0" smtClean="0"/>
              <a:t>Specialized Workers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6777317" cy="3508977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People began to specialize in different </a:t>
            </a:r>
            <a:r>
              <a:rPr lang="en-US" sz="3200" dirty="0" smtClean="0">
                <a:solidFill>
                  <a:schemeClr val="tx1"/>
                </a:solidFill>
              </a:rPr>
              <a:t>jobs and occupations. 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Many became artisans:  skilled </a:t>
            </a:r>
            <a:r>
              <a:rPr lang="en-US" sz="3200" dirty="0" smtClean="0">
                <a:solidFill>
                  <a:schemeClr val="tx1"/>
                </a:solidFill>
              </a:rPr>
              <a:t>workers </a:t>
            </a:r>
            <a:r>
              <a:rPr lang="en-US" sz="3200" dirty="0">
                <a:solidFill>
                  <a:schemeClr val="tx1"/>
                </a:solidFill>
              </a:rPr>
              <a:t>that make goods by </a:t>
            </a:r>
            <a:r>
              <a:rPr lang="en-US" sz="3200" dirty="0" smtClean="0">
                <a:solidFill>
                  <a:schemeClr val="tx1"/>
                </a:solidFill>
              </a:rPr>
              <a:t>hand.  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3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River Valley Civilizations: Mesopotamia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7414708" cy="4267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</a:rPr>
              <a:t>The earliest civilizations developed along </a:t>
            </a:r>
            <a:r>
              <a:rPr lang="en-US" sz="2800" dirty="0" smtClean="0">
                <a:solidFill>
                  <a:schemeClr val="tx1"/>
                </a:solidFill>
              </a:rPr>
              <a:t>rivers.  </a:t>
            </a:r>
            <a:r>
              <a:rPr lang="en-US" sz="2800" dirty="0">
                <a:solidFill>
                  <a:schemeClr val="tx1"/>
                </a:solidFill>
              </a:rPr>
              <a:t>The region known as Mesopotamia (Middle East today) developed along the </a:t>
            </a:r>
            <a:r>
              <a:rPr lang="en-US" sz="2800" dirty="0" smtClean="0">
                <a:solidFill>
                  <a:schemeClr val="tx1"/>
                </a:solidFill>
              </a:rPr>
              <a:t>Tigris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  <a:r>
              <a:rPr lang="en-US" sz="2800" dirty="0" smtClean="0">
                <a:solidFill>
                  <a:schemeClr val="tx1"/>
                </a:solidFill>
              </a:rPr>
              <a:t>Euphrates </a:t>
            </a:r>
            <a:r>
              <a:rPr lang="en-US" sz="2800" dirty="0">
                <a:solidFill>
                  <a:schemeClr val="tx1"/>
                </a:solidFill>
              </a:rPr>
              <a:t>rivers. 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The area is also known as the </a:t>
            </a:r>
            <a:r>
              <a:rPr lang="en-US" sz="2800" dirty="0" smtClean="0">
                <a:solidFill>
                  <a:schemeClr val="tx1"/>
                </a:solidFill>
              </a:rPr>
              <a:t>Fertile Crescent. 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The region was prone to </a:t>
            </a:r>
            <a:r>
              <a:rPr lang="en-US" sz="2800" dirty="0" smtClean="0">
                <a:solidFill>
                  <a:schemeClr val="tx1"/>
                </a:solidFill>
              </a:rPr>
              <a:t>flooding </a:t>
            </a:r>
            <a:r>
              <a:rPr lang="en-US" sz="2800" dirty="0">
                <a:solidFill>
                  <a:schemeClr val="tx1"/>
                </a:solidFill>
              </a:rPr>
              <a:t>and little rain fall.  The area also had very few natural resources.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tpm17038\Desktop\mesopotam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Do You Think?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Why would civilization start in a area that had very little resources?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Civilization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 complex culture with 5 distinct characteristics.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Sumer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96200" cy="4800600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</a:rPr>
              <a:t>The first great civilization in the region was </a:t>
            </a:r>
            <a:r>
              <a:rPr lang="en-US" sz="2800" dirty="0" smtClean="0">
                <a:solidFill>
                  <a:schemeClr val="tx1"/>
                </a:solidFill>
              </a:rPr>
              <a:t>Sumer. 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The Sumerians developed </a:t>
            </a:r>
            <a:r>
              <a:rPr lang="en-US" sz="2800" dirty="0" smtClean="0">
                <a:solidFill>
                  <a:schemeClr val="tx1"/>
                </a:solidFill>
              </a:rPr>
              <a:t>city-states.  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Each had its own </a:t>
            </a:r>
            <a:r>
              <a:rPr lang="en-US" sz="2400" dirty="0" smtClean="0">
                <a:solidFill>
                  <a:schemeClr val="tx1"/>
                </a:solidFill>
              </a:rPr>
              <a:t>government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rulers. 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 greatest of all these city-states was </a:t>
            </a:r>
            <a:r>
              <a:rPr lang="en-US" sz="2400" dirty="0" smtClean="0">
                <a:solidFill>
                  <a:schemeClr val="tx1"/>
                </a:solidFill>
              </a:rPr>
              <a:t>Ur.  Life </a:t>
            </a:r>
            <a:r>
              <a:rPr lang="en-US" sz="2400" dirty="0">
                <a:solidFill>
                  <a:schemeClr val="tx1"/>
                </a:solidFill>
              </a:rPr>
              <a:t>in Ur revolved around the </a:t>
            </a:r>
            <a:r>
              <a:rPr lang="en-US" sz="2400" dirty="0" smtClean="0">
                <a:solidFill>
                  <a:schemeClr val="tx1"/>
                </a:solidFill>
              </a:rPr>
              <a:t>ziggurat.  </a:t>
            </a:r>
            <a:r>
              <a:rPr lang="en-US" sz="2400" dirty="0">
                <a:solidFill>
                  <a:schemeClr val="tx1"/>
                </a:solidFill>
              </a:rPr>
              <a:t>A temple that </a:t>
            </a:r>
            <a:r>
              <a:rPr lang="en-US" sz="2400" dirty="0" smtClean="0">
                <a:solidFill>
                  <a:schemeClr val="tx1"/>
                </a:solidFill>
              </a:rPr>
              <a:t>acted </a:t>
            </a:r>
            <a:r>
              <a:rPr lang="en-US" sz="2400" dirty="0">
                <a:solidFill>
                  <a:schemeClr val="tx1"/>
                </a:solidFill>
              </a:rPr>
              <a:t>as </a:t>
            </a:r>
            <a:r>
              <a:rPr lang="en-US" sz="2400" dirty="0" smtClean="0">
                <a:solidFill>
                  <a:schemeClr val="tx1"/>
                </a:solidFill>
              </a:rPr>
              <a:t>both a </a:t>
            </a:r>
            <a:r>
              <a:rPr lang="en-US" sz="2400" dirty="0">
                <a:solidFill>
                  <a:schemeClr val="tx1"/>
                </a:solidFill>
              </a:rPr>
              <a:t>religious and </a:t>
            </a:r>
            <a:r>
              <a:rPr lang="en-US" sz="2400" dirty="0" smtClean="0">
                <a:solidFill>
                  <a:schemeClr val="tx1"/>
                </a:solidFill>
              </a:rPr>
              <a:t>political center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The Sumerians were </a:t>
            </a:r>
            <a:r>
              <a:rPr lang="en-US" sz="2400" dirty="0" smtClean="0">
                <a:solidFill>
                  <a:schemeClr val="tx1"/>
                </a:solidFill>
              </a:rPr>
              <a:t>polytheistic </a:t>
            </a:r>
            <a:r>
              <a:rPr lang="en-US" sz="2400" dirty="0">
                <a:solidFill>
                  <a:schemeClr val="tx1"/>
                </a:solidFill>
              </a:rPr>
              <a:t>or believed in </a:t>
            </a:r>
            <a:r>
              <a:rPr lang="en-US" sz="2400" dirty="0" smtClean="0">
                <a:solidFill>
                  <a:schemeClr val="tx1"/>
                </a:solidFill>
              </a:rPr>
              <a:t>many </a:t>
            </a:r>
            <a:r>
              <a:rPr lang="en-US" sz="2400" dirty="0">
                <a:solidFill>
                  <a:schemeClr val="tx1"/>
                </a:solidFill>
              </a:rPr>
              <a:t>gods.  Social classes also emerged in Sumer.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 descr="C:\Users\tpm17038\Desktop\Ur-Nassiriya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07" y="0"/>
            <a:ext cx="91582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 descr="C:\Users\tpm17038\Desktop\ziggurat_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8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391400" cy="4800600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chemeClr val="tx1"/>
                </a:solidFill>
              </a:rPr>
              <a:t>The Sumerians made many advancements in </a:t>
            </a:r>
            <a:r>
              <a:rPr lang="en-US" sz="3200" dirty="0" smtClean="0">
                <a:solidFill>
                  <a:schemeClr val="tx1"/>
                </a:solidFill>
              </a:rPr>
              <a:t>science and </a:t>
            </a:r>
            <a:r>
              <a:rPr lang="en-US" sz="3200" dirty="0">
                <a:solidFill>
                  <a:schemeClr val="tx1"/>
                </a:solidFill>
              </a:rPr>
              <a:t>technology such as: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Advanced arithmetic and geometry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Architectural innovations such as arches, columns, and ramps.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Cuneiform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Empires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696200" cy="5334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After the decline of Sumer several new civilizations emerged and built the first </a:t>
            </a:r>
            <a:r>
              <a:rPr lang="en-US" dirty="0" smtClean="0">
                <a:solidFill>
                  <a:schemeClr val="tx1"/>
                </a:solidFill>
              </a:rPr>
              <a:t>empire. 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The first group was led by </a:t>
            </a:r>
            <a:r>
              <a:rPr lang="en-US" dirty="0" smtClean="0">
                <a:solidFill>
                  <a:schemeClr val="tx1"/>
                </a:solidFill>
              </a:rPr>
              <a:t>Sargon of </a:t>
            </a:r>
            <a:r>
              <a:rPr lang="en-US" dirty="0">
                <a:solidFill>
                  <a:schemeClr val="tx1"/>
                </a:solidFill>
              </a:rPr>
              <a:t>Akkad.  He established the Akkadian Empire in 2350 B.C.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empire spread the culture created by Sumer beyond the Fertile Crescent. 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In 2000 B.C.  a warrior group known as the </a:t>
            </a:r>
            <a:r>
              <a:rPr lang="en-US" dirty="0" smtClean="0">
                <a:solidFill>
                  <a:schemeClr val="tx1"/>
                </a:solidFill>
              </a:rPr>
              <a:t>Amorites </a:t>
            </a:r>
            <a:r>
              <a:rPr lang="en-US" dirty="0">
                <a:solidFill>
                  <a:schemeClr val="tx1"/>
                </a:solidFill>
              </a:rPr>
              <a:t>invaded Mesopotamia and gradually established a new empire.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capital of this new empire was the city-state of </a:t>
            </a:r>
            <a:r>
              <a:rPr lang="en-US" dirty="0" smtClean="0">
                <a:solidFill>
                  <a:schemeClr val="tx1"/>
                </a:solidFill>
              </a:rPr>
              <a:t>Babylon.  </a:t>
            </a:r>
            <a:r>
              <a:rPr lang="en-US" dirty="0">
                <a:solidFill>
                  <a:schemeClr val="tx1"/>
                </a:solidFill>
              </a:rPr>
              <a:t>The new empire became known as the Babylonian Empire.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Babylonian Empire reached its peak during the reign of </a:t>
            </a:r>
            <a:r>
              <a:rPr lang="en-US" dirty="0" smtClean="0">
                <a:solidFill>
                  <a:schemeClr val="tx1"/>
                </a:solidFill>
              </a:rPr>
              <a:t>Hammurabi </a:t>
            </a:r>
            <a:r>
              <a:rPr lang="en-US" dirty="0">
                <a:solidFill>
                  <a:schemeClr val="tx1"/>
                </a:solidFill>
              </a:rPr>
              <a:t>(1792 B.C.- 1750 B.C.)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5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tpm17038\Desktop\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7750"/>
            <a:ext cx="5638800" cy="686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3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tpm17038\Desktop\2akkadian-20empire-20map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10" y="0"/>
            <a:ext cx="9164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66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tpm17038\Desktop\2000px-Hammurabi's_Babylonia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8020"/>
            <a:ext cx="9127958" cy="684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6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tpm17038\Desktop\rec_babylon_ci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2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tpm17038\Desktop\Hanging_Gardens_of_Baby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6" y="21956"/>
            <a:ext cx="9149166" cy="68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9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Cuneiform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777317" cy="350897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wedge-shaped characters used in the ancient writing systems of Mesopotamia.  Usually found on clay tablets.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tpm17038\Desktop\800px-Ishtar_Gate_at_Berlin_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09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391400" cy="49530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He developed a  uniform code a </a:t>
            </a:r>
            <a:r>
              <a:rPr lang="en-US" dirty="0" smtClean="0">
                <a:solidFill>
                  <a:schemeClr val="tx1"/>
                </a:solidFill>
              </a:rPr>
              <a:t>law known </a:t>
            </a:r>
            <a:r>
              <a:rPr lang="en-US" dirty="0">
                <a:solidFill>
                  <a:schemeClr val="tx1"/>
                </a:solidFill>
              </a:rPr>
              <a:t>as the Hammurabi’s Code.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code was engraved in stone and placed throughout the empire.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code had 282 specific laws dealing with issues ranging from family relations, business, and  </a:t>
            </a:r>
            <a:r>
              <a:rPr lang="en-US" dirty="0" smtClean="0">
                <a:solidFill>
                  <a:schemeClr val="tx1"/>
                </a:solidFill>
              </a:rPr>
              <a:t>crime.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The punishments were harsh: “an eye for an </a:t>
            </a:r>
            <a:r>
              <a:rPr lang="en-US" dirty="0" smtClean="0">
                <a:solidFill>
                  <a:schemeClr val="tx1"/>
                </a:solidFill>
              </a:rPr>
              <a:t>eye” policy.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After the fall of the Babylonian Empire many groups including the Assyrians, Phoenicians, and </a:t>
            </a:r>
            <a:r>
              <a:rPr lang="en-US" dirty="0" smtClean="0">
                <a:solidFill>
                  <a:schemeClr val="tx1"/>
                </a:solidFill>
              </a:rPr>
              <a:t>Hebrews </a:t>
            </a:r>
            <a:r>
              <a:rPr lang="en-US" dirty="0">
                <a:solidFill>
                  <a:schemeClr val="tx1"/>
                </a:solidFill>
              </a:rPr>
              <a:t>built upon and adopt the ideas of the Sumerians and civilizations before them.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tpm17038\Desktop\hammurabi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8" y="5166"/>
            <a:ext cx="4893116" cy="685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tpm17038\Desktop\Code_of_Hammurabi_replica_stele_R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66"/>
            <a:ext cx="4800600" cy="685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tpm17038\Desktop\map01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2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Bronze 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777317" cy="350897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 time period characterized by the use of bronze, proto-writing, and other early features of urban civilization.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Ziggurat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777317" cy="350897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rectangular stepped tower, sometimes surmounted by a temple.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Villages to Cities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029200"/>
          </a:xfrm>
        </p:spPr>
        <p:txBody>
          <a:bodyPr>
            <a:noAutofit/>
          </a:bodyPr>
          <a:lstStyle/>
          <a:p>
            <a:pPr lvl="0"/>
            <a:r>
              <a:rPr lang="en-US" sz="2200" dirty="0">
                <a:solidFill>
                  <a:schemeClr val="tx1"/>
                </a:solidFill>
              </a:rPr>
              <a:t>As villages grew more land was needed to cultivate crops.  Larger villages developed </a:t>
            </a:r>
            <a:r>
              <a:rPr lang="en-US" sz="2200" dirty="0" smtClean="0">
                <a:solidFill>
                  <a:schemeClr val="tx1"/>
                </a:solidFill>
              </a:rPr>
              <a:t>irrigation </a:t>
            </a:r>
            <a:r>
              <a:rPr lang="en-US" sz="2200" dirty="0">
                <a:solidFill>
                  <a:schemeClr val="tx1"/>
                </a:solidFill>
              </a:rPr>
              <a:t>systems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This allowed some people to pursue other </a:t>
            </a:r>
            <a:r>
              <a:rPr lang="en-US" dirty="0" smtClean="0">
                <a:solidFill>
                  <a:schemeClr val="tx1"/>
                </a:solidFill>
              </a:rPr>
              <a:t>occupations </a:t>
            </a:r>
            <a:r>
              <a:rPr lang="en-US" dirty="0">
                <a:solidFill>
                  <a:schemeClr val="tx1"/>
                </a:solidFill>
              </a:rPr>
              <a:t>for the first time and develop other skills.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These people developed into </a:t>
            </a:r>
            <a:r>
              <a:rPr lang="en-US" dirty="0" smtClean="0">
                <a:solidFill>
                  <a:schemeClr val="tx1"/>
                </a:solidFill>
              </a:rPr>
              <a:t>craftsman </a:t>
            </a:r>
            <a:r>
              <a:rPr lang="en-US" dirty="0">
                <a:solidFill>
                  <a:schemeClr val="tx1"/>
                </a:solidFill>
              </a:rPr>
              <a:t>that created new elaborate products such as pottery, metal objects , and </a:t>
            </a:r>
            <a:r>
              <a:rPr lang="en-US" dirty="0" smtClean="0">
                <a:solidFill>
                  <a:schemeClr val="tx1"/>
                </a:solidFill>
              </a:rPr>
              <a:t>woven clothe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wheel </a:t>
            </a:r>
            <a:r>
              <a:rPr lang="en-US" dirty="0">
                <a:solidFill>
                  <a:schemeClr val="tx1"/>
                </a:solidFill>
              </a:rPr>
              <a:t>and sail allowed traders to move goods over greater distances. </a:t>
            </a:r>
          </a:p>
          <a:p>
            <a:pPr lvl="0"/>
            <a:r>
              <a:rPr lang="en-US" sz="2200" dirty="0" smtClean="0">
                <a:solidFill>
                  <a:schemeClr val="tx1"/>
                </a:solidFill>
              </a:rPr>
              <a:t>The social structure </a:t>
            </a:r>
            <a:r>
              <a:rPr lang="en-US" sz="2200" dirty="0">
                <a:solidFill>
                  <a:schemeClr val="tx1"/>
                </a:solidFill>
              </a:rPr>
              <a:t>of villages changed too.  Now there were those with </a:t>
            </a:r>
            <a:r>
              <a:rPr lang="en-US" sz="2200" dirty="0" smtClean="0">
                <a:solidFill>
                  <a:schemeClr val="tx1"/>
                </a:solidFill>
              </a:rPr>
              <a:t>wealth </a:t>
            </a:r>
            <a:r>
              <a:rPr lang="en-US" sz="2200" dirty="0">
                <a:solidFill>
                  <a:schemeClr val="tx1"/>
                </a:solidFill>
              </a:rPr>
              <a:t>and more </a:t>
            </a:r>
            <a:r>
              <a:rPr lang="en-US" sz="2200" dirty="0" smtClean="0">
                <a:solidFill>
                  <a:schemeClr val="tx1"/>
                </a:solidFill>
              </a:rPr>
              <a:t>influence </a:t>
            </a:r>
            <a:r>
              <a:rPr lang="en-US" sz="2200" dirty="0">
                <a:solidFill>
                  <a:schemeClr val="tx1"/>
                </a:solidFill>
              </a:rPr>
              <a:t>in the villages. </a:t>
            </a: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Religion changed too to include more complex </a:t>
            </a:r>
            <a:r>
              <a:rPr lang="en-US" sz="2200" dirty="0" smtClean="0">
                <a:solidFill>
                  <a:schemeClr val="tx1"/>
                </a:solidFill>
              </a:rPr>
              <a:t>rituals.   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pm17038\Desktop\ancient-mesopotamian-agricultur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8"/>
            <a:ext cx="9112349" cy="684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5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pm17038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58634" cy="9535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Five Characteristics of Civilizations: (CAARS)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41" y="1752600"/>
            <a:ext cx="6777317" cy="3508977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It is believed that the first true civilization was in </a:t>
            </a:r>
            <a:r>
              <a:rPr lang="en-US" dirty="0" smtClean="0">
                <a:solidFill>
                  <a:schemeClr val="tx1"/>
                </a:solidFill>
              </a:rPr>
              <a:t>Sumer.  </a:t>
            </a:r>
            <a:r>
              <a:rPr lang="en-US" dirty="0">
                <a:solidFill>
                  <a:schemeClr val="tx1"/>
                </a:solidFill>
              </a:rPr>
              <a:t>Located in northern Iraq. </a:t>
            </a:r>
          </a:p>
          <a:p>
            <a:endParaRPr lang="en-US" dirty="0"/>
          </a:p>
        </p:txBody>
      </p:sp>
      <p:pic>
        <p:nvPicPr>
          <p:cNvPr id="3074" name="Picture 2" descr="C:\Users\tpm17038\Desktop\sumerma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679</Words>
  <Application>Microsoft Office PowerPoint</Application>
  <PresentationFormat>On-screen Show (4:3)</PresentationFormat>
  <Paragraphs>64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Century Gothic</vt:lpstr>
      <vt:lpstr>Wingdings 2</vt:lpstr>
      <vt:lpstr>iRespondQuestionMaster</vt:lpstr>
      <vt:lpstr>iRespondGraphMaster</vt:lpstr>
      <vt:lpstr>Austin</vt:lpstr>
      <vt:lpstr>Mesopotamia </vt:lpstr>
      <vt:lpstr>Civilization</vt:lpstr>
      <vt:lpstr>Cuneiform </vt:lpstr>
      <vt:lpstr>Bronze Age</vt:lpstr>
      <vt:lpstr>Ziggurat</vt:lpstr>
      <vt:lpstr>Villages to Cities</vt:lpstr>
      <vt:lpstr>PowerPoint Presentation</vt:lpstr>
      <vt:lpstr>PowerPoint Presentation</vt:lpstr>
      <vt:lpstr>Five Characteristics of Civilizations: (CAARS) </vt:lpstr>
      <vt:lpstr>Complex Institutions</vt:lpstr>
      <vt:lpstr>Advanced Cities</vt:lpstr>
      <vt:lpstr>Advanced Technology</vt:lpstr>
      <vt:lpstr>PowerPoint Presentation</vt:lpstr>
      <vt:lpstr>Record Keeping</vt:lpstr>
      <vt:lpstr>PowerPoint Presentation</vt:lpstr>
      <vt:lpstr>Specialized Workers </vt:lpstr>
      <vt:lpstr>River Valley Civilizations: Mesopotamia</vt:lpstr>
      <vt:lpstr>PowerPoint Presentation</vt:lpstr>
      <vt:lpstr>What Do You Think?</vt:lpstr>
      <vt:lpstr>Sumer</vt:lpstr>
      <vt:lpstr>PowerPoint Presentation</vt:lpstr>
      <vt:lpstr>PowerPoint Presentation</vt:lpstr>
      <vt:lpstr>PowerPoint Presentation</vt:lpstr>
      <vt:lpstr>Empires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Mesopotamia</dc:title>
  <dc:creator>Phillip Thurmond</dc:creator>
  <cp:lastModifiedBy>Lyndsay Fleming</cp:lastModifiedBy>
  <cp:revision>10</cp:revision>
  <dcterms:created xsi:type="dcterms:W3CDTF">2015-01-11T18:57:12Z</dcterms:created>
  <dcterms:modified xsi:type="dcterms:W3CDTF">2015-08-05T21:47:53Z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