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sldIdLst>
    <p:sldId id="256" r:id="rId5"/>
    <p:sldId id="257" r:id="rId6"/>
    <p:sldId id="258" r:id="rId7"/>
    <p:sldId id="259" r:id="rId8"/>
    <p:sldId id="260" r:id="rId9"/>
    <p:sldId id="261" r:id="rId10"/>
    <p:sldId id="270" r:id="rId11"/>
    <p:sldId id="271" r:id="rId12"/>
    <p:sldId id="272" r:id="rId13"/>
    <p:sldId id="273" r:id="rId14"/>
    <p:sldId id="262" r:id="rId15"/>
    <p:sldId id="274" r:id="rId16"/>
    <p:sldId id="275" r:id="rId17"/>
    <p:sldId id="276" r:id="rId18"/>
    <p:sldId id="277" r:id="rId19"/>
    <p:sldId id="263" r:id="rId20"/>
    <p:sldId id="264" r:id="rId21"/>
    <p:sldId id="265" r:id="rId22"/>
    <p:sldId id="278" r:id="rId23"/>
    <p:sldId id="266" r:id="rId24"/>
    <p:sldId id="279" r:id="rId25"/>
    <p:sldId id="280" r:id="rId26"/>
    <p:sldId id="281" r:id="rId27"/>
    <p:sldId id="282" r:id="rId28"/>
    <p:sldId id="284" r:id="rId29"/>
    <p:sldId id="283" r:id="rId30"/>
    <p:sldId id="268" r:id="rId31"/>
    <p:sldId id="267" r:id="rId32"/>
    <p:sldId id="285" r:id="rId33"/>
    <p:sldId id="286" r:id="rId34"/>
    <p:sldId id="26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95215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226555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9521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74303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7345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416100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34170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405690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62337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460595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79434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74303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2265555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56FA151-6555-48C4-8993-341D1E35CCD3}" type="datetimeFigureOut">
              <a:rPr lang="en-US" smtClean="0"/>
              <a:t>1/8/2015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D234BAA-FC6C-4950-B63B-67AEF43CCED3}"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D234BAA-FC6C-4950-B63B-67AEF43CCED3}"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6FA151-6555-48C4-8993-341D1E35CCD3}"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4BAA-FC6C-4950-B63B-67AEF43CCED3}"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6FA151-6555-48C4-8993-341D1E35CCD3}"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4BAA-FC6C-4950-B63B-67AEF43CCED3}"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FA151-6555-48C4-8993-341D1E35CCD3}"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4BAA-FC6C-4950-B63B-67AEF43CCED3}"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73454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56FA151-6555-48C4-8993-341D1E35CCD3}" type="datetimeFigureOut">
              <a:rPr lang="en-US" smtClean="0"/>
              <a:t>1/8/2015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D234BAA-FC6C-4950-B63B-67AEF43CCED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FA151-6555-48C4-8993-341D1E35CCD3}"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FA151-6555-48C4-8993-341D1E35CCD3}"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FA151-6555-48C4-8993-341D1E35CCD3}"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416100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4BAA-FC6C-4950-B63B-67AEF43CCED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4BAA-FC6C-4950-B63B-67AEF43CCE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3417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405690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62337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346059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A151-6555-48C4-8993-341D1E35CCD3}" type="datetimeFigureOut">
              <a:rPr lang="en-US" smtClean="0"/>
              <a:t>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34BAA-FC6C-4950-B63B-67AEF43CCED3}" type="slidenum">
              <a:rPr lang="en-US" smtClean="0"/>
              <a:t>‹#›</a:t>
            </a:fld>
            <a:endParaRPr lang="en-US"/>
          </a:p>
        </p:txBody>
      </p:sp>
    </p:spTree>
    <p:extLst>
      <p:ext uri="{BB962C8B-B14F-4D97-AF65-F5344CB8AC3E}">
        <p14:creationId xmlns:p14="http://schemas.microsoft.com/office/powerpoint/2010/main" val="179434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1982633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19826332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1/8/2015</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1/8/2015</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3.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Origin of Humans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7213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tpm17038\Desktop\4837664-16x9-940x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32"/>
            <a:ext cx="9144000" cy="684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76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Evidence of Early Hominids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lvl="0"/>
            <a:r>
              <a:rPr lang="en-US" sz="2800" dirty="0"/>
              <a:t>For several hundred years people have tried to understand prehistoric people.  The greatest breakthroughs in understanding occurred in the late </a:t>
            </a:r>
            <a:r>
              <a:rPr lang="en-US" sz="2800" dirty="0" smtClean="0"/>
              <a:t>20</a:t>
            </a:r>
            <a:r>
              <a:rPr lang="en-US" sz="2800" baseline="30000" dirty="0" smtClean="0"/>
              <a:t>th</a:t>
            </a:r>
            <a:r>
              <a:rPr lang="en-US" sz="2800" dirty="0" smtClean="0"/>
              <a:t> century. </a:t>
            </a:r>
            <a:endParaRPr lang="en-US" sz="2800" dirty="0"/>
          </a:p>
          <a:p>
            <a:pPr lvl="0"/>
            <a:r>
              <a:rPr lang="en-US" sz="2800" dirty="0"/>
              <a:t>Mary Leakey- in the </a:t>
            </a:r>
            <a:r>
              <a:rPr lang="en-US" sz="2800" dirty="0" smtClean="0"/>
              <a:t>1970s </a:t>
            </a:r>
            <a:r>
              <a:rPr lang="en-US" sz="2800" dirty="0"/>
              <a:t>led an archeological team in search of hominids in Tanzania in East </a:t>
            </a:r>
            <a:r>
              <a:rPr lang="en-US" sz="2800" dirty="0" smtClean="0"/>
              <a:t>Africa.  </a:t>
            </a:r>
            <a:r>
              <a:rPr lang="en-US" sz="2800" dirty="0"/>
              <a:t>Her team discovered foot prints belonging to a hominid called an australopithecine.</a:t>
            </a:r>
          </a:p>
          <a:p>
            <a:pPr lvl="0"/>
            <a:r>
              <a:rPr lang="en-US" sz="2800" dirty="0"/>
              <a:t>Donald </a:t>
            </a:r>
            <a:r>
              <a:rPr lang="en-US" sz="2800" dirty="0" err="1" smtClean="0"/>
              <a:t>Johanson</a:t>
            </a:r>
            <a:r>
              <a:rPr lang="en-US" sz="2800" dirty="0" smtClean="0"/>
              <a:t>- </a:t>
            </a:r>
            <a:r>
              <a:rPr lang="en-US" sz="2800" dirty="0"/>
              <a:t>His team in 1974 discovered a complete </a:t>
            </a:r>
            <a:r>
              <a:rPr lang="en-US" sz="2800" dirty="0" smtClean="0"/>
              <a:t>skeleton </a:t>
            </a:r>
            <a:r>
              <a:rPr lang="en-US" sz="2800" dirty="0"/>
              <a:t>of the same hominid in </a:t>
            </a:r>
            <a:r>
              <a:rPr lang="en-US" sz="2800" dirty="0" smtClean="0"/>
              <a:t>Ethiopia.  They </a:t>
            </a:r>
            <a:r>
              <a:rPr lang="en-US" sz="2800" dirty="0"/>
              <a:t>named the skeleton “Lucy”.  She was dated to have lived </a:t>
            </a:r>
            <a:r>
              <a:rPr lang="en-US" sz="2800" dirty="0" smtClean="0"/>
              <a:t>3.5 million </a:t>
            </a:r>
            <a:r>
              <a:rPr lang="en-US" sz="2800" dirty="0"/>
              <a:t>years ago. </a:t>
            </a:r>
          </a:p>
          <a:p>
            <a:endParaRPr lang="en-US" dirty="0"/>
          </a:p>
        </p:txBody>
      </p:sp>
    </p:spTree>
    <p:extLst>
      <p:ext uri="{BB962C8B-B14F-4D97-AF65-F5344CB8AC3E}">
        <p14:creationId xmlns:p14="http://schemas.microsoft.com/office/powerpoint/2010/main" val="78729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pm17038\Desktop\uewb_06_img0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pm17038\Desktop\l-footprint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570" y="80935"/>
            <a:ext cx="4572430" cy="677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3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descr="C:\Users\tpm17038\Desktop\johan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64"/>
            <a:ext cx="9149311" cy="683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42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tpm17038\Desktop\LUCY-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0"/>
            <a:ext cx="91239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7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tpm17038\Desktop\africa-political-map-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39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lstStyle/>
          <a:p>
            <a:r>
              <a:rPr lang="en-US" dirty="0" smtClean="0"/>
              <a:t>Stone Age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lvl="0"/>
            <a:r>
              <a:rPr lang="en-US" sz="3200" dirty="0" smtClean="0"/>
              <a:t>Scientists call the period in which early humans began to create tools, use fire, and develop early language as the Stone Age.   This period is split in to two smaller time periods: </a:t>
            </a:r>
            <a:endParaRPr lang="en-US" sz="3600" dirty="0" smtClean="0"/>
          </a:p>
          <a:p>
            <a:pPr lvl="1"/>
            <a:r>
              <a:rPr lang="en-US" sz="2800" dirty="0" smtClean="0"/>
              <a:t>Paleolithic Age: “Old stone age”.  Lasted from 2.5 million to 8000 B.C.</a:t>
            </a:r>
            <a:endParaRPr lang="en-US" sz="3200" dirty="0" smtClean="0"/>
          </a:p>
          <a:p>
            <a:pPr lvl="1"/>
            <a:r>
              <a:rPr lang="en-US" sz="2800" dirty="0" smtClean="0"/>
              <a:t>Neolithic Age: “New stone age”. Lasted from 8000- 3000 B.C. (Lithic- means rock)</a:t>
            </a:r>
            <a:endParaRPr lang="en-US" sz="3200" dirty="0" smtClean="0"/>
          </a:p>
          <a:p>
            <a:pPr lvl="2"/>
            <a:r>
              <a:rPr lang="en-US" sz="2800" dirty="0" smtClean="0"/>
              <a:t>This age is known for pottery, agriculture, and domestication of animals. </a:t>
            </a:r>
          </a:p>
          <a:p>
            <a:endParaRPr lang="en-US" dirty="0"/>
          </a:p>
        </p:txBody>
      </p:sp>
    </p:spTree>
    <p:extLst>
      <p:ext uri="{BB962C8B-B14F-4D97-AF65-F5344CB8AC3E}">
        <p14:creationId xmlns:p14="http://schemas.microsoft.com/office/powerpoint/2010/main" val="1848465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dirty="0"/>
              <a:t>y</a:t>
            </a:r>
            <a:r>
              <a:rPr lang="en-US" dirty="0" smtClean="0"/>
              <a:t>ou Think?</a:t>
            </a:r>
            <a:endParaRPr lang="en-US" dirty="0"/>
          </a:p>
        </p:txBody>
      </p:sp>
      <p:sp>
        <p:nvSpPr>
          <p:cNvPr id="3" name="Content Placeholder 2"/>
          <p:cNvSpPr>
            <a:spLocks noGrp="1"/>
          </p:cNvSpPr>
          <p:nvPr>
            <p:ph idx="1"/>
          </p:nvPr>
        </p:nvSpPr>
        <p:spPr/>
        <p:txBody>
          <a:bodyPr>
            <a:normAutofit/>
          </a:bodyPr>
          <a:lstStyle/>
          <a:p>
            <a:r>
              <a:rPr lang="en-US" sz="3200" dirty="0" smtClean="0"/>
              <a:t>Why do scientist and historians call it the Stone Age? </a:t>
            </a:r>
            <a:endParaRPr lang="en-US" sz="3200" dirty="0"/>
          </a:p>
        </p:txBody>
      </p:sp>
    </p:spTree>
    <p:extLst>
      <p:ext uri="{BB962C8B-B14F-4D97-AF65-F5344CB8AC3E}">
        <p14:creationId xmlns:p14="http://schemas.microsoft.com/office/powerpoint/2010/main" val="544850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Modern Humans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sz="2800" dirty="0"/>
              <a:t>It is believed that a group of hominids known as </a:t>
            </a:r>
            <a:r>
              <a:rPr lang="en-US" sz="2800" i="1" dirty="0"/>
              <a:t>Homo erectus</a:t>
            </a:r>
            <a:r>
              <a:rPr lang="en-US" sz="2800" dirty="0"/>
              <a:t> developed into </a:t>
            </a:r>
            <a:r>
              <a:rPr lang="en-US" sz="2800" dirty="0" smtClean="0"/>
              <a:t>modern </a:t>
            </a:r>
            <a:r>
              <a:rPr lang="en-US" sz="2800" dirty="0"/>
              <a:t>man, </a:t>
            </a:r>
            <a:r>
              <a:rPr lang="en-US" sz="2800" i="1" dirty="0"/>
              <a:t>Homo sapiens</a:t>
            </a:r>
            <a:r>
              <a:rPr lang="en-US" sz="2800" dirty="0"/>
              <a:t>. </a:t>
            </a:r>
          </a:p>
          <a:p>
            <a:pPr lvl="0"/>
            <a:r>
              <a:rPr lang="en-US" sz="2800" dirty="0"/>
              <a:t>Neanderthals- discovered in 1856 in </a:t>
            </a:r>
            <a:r>
              <a:rPr lang="en-US" sz="2800" dirty="0" smtClean="0"/>
              <a:t>Germany </a:t>
            </a:r>
            <a:r>
              <a:rPr lang="en-US" sz="2800" dirty="0"/>
              <a:t>.  Believed to of developed funeral rituals. </a:t>
            </a:r>
          </a:p>
          <a:p>
            <a:pPr lvl="0"/>
            <a:r>
              <a:rPr lang="en-US" sz="2800" dirty="0"/>
              <a:t>Cro-Magnon- emerged around 40,000 years ago.  Identical to modern humans.  Were skilled hunters. </a:t>
            </a:r>
          </a:p>
          <a:p>
            <a:pPr lvl="0"/>
            <a:r>
              <a:rPr lang="en-US" sz="2800" dirty="0"/>
              <a:t>All of these groups, including </a:t>
            </a:r>
            <a:r>
              <a:rPr lang="en-US" sz="2800" i="1" dirty="0"/>
              <a:t>Homo sapiens</a:t>
            </a:r>
            <a:r>
              <a:rPr lang="en-US" sz="2800" dirty="0"/>
              <a:t> (modern man), spread around the </a:t>
            </a:r>
            <a:r>
              <a:rPr lang="en-US" sz="2800" dirty="0" smtClean="0"/>
              <a:t>world, </a:t>
            </a:r>
            <a:r>
              <a:rPr lang="en-US" sz="2800" dirty="0"/>
              <a:t>beginning in </a:t>
            </a:r>
            <a:r>
              <a:rPr lang="en-US" sz="2800" dirty="0" smtClean="0"/>
              <a:t>Africa, </a:t>
            </a:r>
            <a:r>
              <a:rPr lang="en-US" sz="2800" dirty="0"/>
              <a:t>over millions of years.  </a:t>
            </a:r>
          </a:p>
          <a:p>
            <a:endParaRPr lang="en-US" dirty="0"/>
          </a:p>
        </p:txBody>
      </p:sp>
    </p:spTree>
    <p:extLst>
      <p:ext uri="{BB962C8B-B14F-4D97-AF65-F5344CB8AC3E}">
        <p14:creationId xmlns:p14="http://schemas.microsoft.com/office/powerpoint/2010/main" val="2275831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080877"/>
            <a:ext cx="8229600" cy="4525963"/>
          </a:xfrm>
        </p:spPr>
        <p:txBody>
          <a:bodyPr/>
          <a:lstStyle/>
          <a:p>
            <a:endParaRPr lang="en-US" dirty="0"/>
          </a:p>
        </p:txBody>
      </p:sp>
      <p:pic>
        <p:nvPicPr>
          <p:cNvPr id="9218" name="Picture 2" descr="C:\Users\tpm17038\Desktop\homo-ere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0"/>
            <a:ext cx="382385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pm17038\Desktop\article-2336750-1A1BC6B7000005DC-590_634x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910" y="0"/>
            <a:ext cx="530009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pm17038\Desktop\cro_magnon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04184"/>
            <a:ext cx="396240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pm17038\Desktop\285467-stock-photo-human-being-man-youth-young-adults-white-adults-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352800"/>
            <a:ext cx="5181600" cy="35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BCE</a:t>
            </a:r>
            <a:endParaRPr lang="en-US" dirty="0"/>
          </a:p>
        </p:txBody>
      </p:sp>
      <p:sp>
        <p:nvSpPr>
          <p:cNvPr id="3" name="Content Placeholder 2"/>
          <p:cNvSpPr>
            <a:spLocks noGrp="1"/>
          </p:cNvSpPr>
          <p:nvPr>
            <p:ph sz="quarter" idx="1"/>
          </p:nvPr>
        </p:nvSpPr>
        <p:spPr/>
        <p:txBody>
          <a:bodyPr/>
          <a:lstStyle/>
          <a:p>
            <a:r>
              <a:rPr lang="en-US" dirty="0" smtClean="0"/>
              <a:t>BC- the designation for history prior to the birth of Christ.</a:t>
            </a:r>
          </a:p>
          <a:p>
            <a:endParaRPr lang="en-US" dirty="0"/>
          </a:p>
          <a:p>
            <a:r>
              <a:rPr lang="en-US" dirty="0" smtClean="0"/>
              <a:t>BCE- alternative designation for the same time period. (Before Common Era)</a:t>
            </a:r>
            <a:endParaRPr lang="en-US" dirty="0"/>
          </a:p>
        </p:txBody>
      </p:sp>
    </p:spTree>
    <p:extLst>
      <p:ext uri="{BB962C8B-B14F-4D97-AF65-F5344CB8AC3E}">
        <p14:creationId xmlns:p14="http://schemas.microsoft.com/office/powerpoint/2010/main" val="2563355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Advances in Technology</a:t>
            </a:r>
            <a:endParaRPr lang="en-US" dirty="0"/>
          </a:p>
        </p:txBody>
      </p:sp>
      <p:sp>
        <p:nvSpPr>
          <p:cNvPr id="3" name="Content Placeholder 2"/>
          <p:cNvSpPr>
            <a:spLocks noGrp="1"/>
          </p:cNvSpPr>
          <p:nvPr>
            <p:ph idx="1"/>
          </p:nvPr>
        </p:nvSpPr>
        <p:spPr>
          <a:xfrm>
            <a:off x="457200" y="1295400"/>
            <a:ext cx="8229600" cy="5334000"/>
          </a:xfrm>
        </p:spPr>
        <p:txBody>
          <a:bodyPr>
            <a:noAutofit/>
          </a:bodyPr>
          <a:lstStyle/>
          <a:p>
            <a:pPr lvl="0"/>
            <a:r>
              <a:rPr lang="en-US" sz="2600" dirty="0"/>
              <a:t>For tens of thousands of years people of the Old Stone Age were </a:t>
            </a:r>
            <a:r>
              <a:rPr lang="en-US" sz="2600" dirty="0" smtClean="0"/>
              <a:t>nomads.</a:t>
            </a:r>
            <a:endParaRPr lang="en-US" sz="2600" dirty="0"/>
          </a:p>
          <a:p>
            <a:pPr lvl="1"/>
            <a:r>
              <a:rPr lang="en-US" sz="2600" dirty="0"/>
              <a:t>People that move from place to place in search of </a:t>
            </a:r>
            <a:r>
              <a:rPr lang="en-US" sz="2600" dirty="0" smtClean="0"/>
              <a:t>food </a:t>
            </a:r>
            <a:r>
              <a:rPr lang="en-US" sz="2600" dirty="0"/>
              <a:t>sources. </a:t>
            </a:r>
          </a:p>
          <a:p>
            <a:pPr lvl="1"/>
            <a:r>
              <a:rPr lang="en-US" sz="2600" dirty="0"/>
              <a:t>Groups that collected both plants and hunted animals were known as </a:t>
            </a:r>
            <a:r>
              <a:rPr lang="en-US" sz="2600" dirty="0" smtClean="0"/>
              <a:t>hunter-gatherers. </a:t>
            </a:r>
            <a:endParaRPr lang="en-US" sz="2600" dirty="0"/>
          </a:p>
          <a:p>
            <a:pPr lvl="0"/>
            <a:r>
              <a:rPr lang="en-US" sz="2600" dirty="0"/>
              <a:t>In order to hunt they had to create specialized </a:t>
            </a:r>
            <a:r>
              <a:rPr lang="en-US" sz="2600" dirty="0" smtClean="0"/>
              <a:t>tools </a:t>
            </a:r>
            <a:r>
              <a:rPr lang="en-US" sz="2600" dirty="0"/>
              <a:t>such as spears, hooks, </a:t>
            </a:r>
            <a:r>
              <a:rPr lang="en-US" sz="2600" dirty="0" smtClean="0"/>
              <a:t>knives, </a:t>
            </a:r>
            <a:r>
              <a:rPr lang="en-US" sz="2600" dirty="0"/>
              <a:t>and harpoons.   They made these out stone, </a:t>
            </a:r>
            <a:r>
              <a:rPr lang="en-US" sz="2600" dirty="0" smtClean="0"/>
              <a:t>bone, </a:t>
            </a:r>
            <a:r>
              <a:rPr lang="en-US" sz="2600" dirty="0"/>
              <a:t>and wood.</a:t>
            </a:r>
          </a:p>
          <a:p>
            <a:pPr lvl="0"/>
            <a:r>
              <a:rPr lang="en-US" sz="2600" dirty="0"/>
              <a:t>We </a:t>
            </a:r>
            <a:r>
              <a:rPr lang="en-US" sz="2600" dirty="0" smtClean="0"/>
              <a:t>know some of </a:t>
            </a:r>
            <a:r>
              <a:rPr lang="en-US" sz="2600" dirty="0"/>
              <a:t>what they hunted by the </a:t>
            </a:r>
            <a:r>
              <a:rPr lang="en-US" sz="2600" dirty="0" smtClean="0"/>
              <a:t>cave </a:t>
            </a:r>
            <a:r>
              <a:rPr lang="en-US" sz="2600" dirty="0"/>
              <a:t>paintings they created. </a:t>
            </a:r>
          </a:p>
          <a:p>
            <a:endParaRPr lang="en-US" sz="2600" dirty="0"/>
          </a:p>
        </p:txBody>
      </p:sp>
    </p:spTree>
    <p:extLst>
      <p:ext uri="{BB962C8B-B14F-4D97-AF65-F5344CB8AC3E}">
        <p14:creationId xmlns:p14="http://schemas.microsoft.com/office/powerpoint/2010/main" val="3004294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tpm17038\Desktop\8553965063_838718c39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29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tpm17038\Desktop\C98CF5F9-D796-4DF9-BB816FA448815708_arti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41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38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tpm17038\Desktop\ice-age1-360x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
            <a:ext cx="9151211" cy="686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6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tpm17038\Desktop\l5is0szj8dhfs9g1kw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36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tpm17038\Desktop\cave_painting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06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01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tpm17038\Desktop\cavePaint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8" y="0"/>
            <a:ext cx="91878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557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dirty="0"/>
              <a:t>Y</a:t>
            </a:r>
            <a:r>
              <a:rPr lang="en-US" dirty="0" smtClean="0"/>
              <a:t>ou think?</a:t>
            </a:r>
            <a:endParaRPr lang="en-US" dirty="0"/>
          </a:p>
        </p:txBody>
      </p:sp>
      <p:sp>
        <p:nvSpPr>
          <p:cNvPr id="3" name="Content Placeholder 2"/>
          <p:cNvSpPr>
            <a:spLocks noGrp="1"/>
          </p:cNvSpPr>
          <p:nvPr>
            <p:ph idx="1"/>
          </p:nvPr>
        </p:nvSpPr>
        <p:spPr/>
        <p:txBody>
          <a:bodyPr>
            <a:normAutofit/>
          </a:bodyPr>
          <a:lstStyle/>
          <a:p>
            <a:r>
              <a:rPr lang="en-US" sz="3200" dirty="0" smtClean="0"/>
              <a:t>Are there other ways to determine what early humans hunted other than by studying the cave paintings?</a:t>
            </a:r>
            <a:endParaRPr lang="en-US" sz="3200" dirty="0"/>
          </a:p>
        </p:txBody>
      </p:sp>
    </p:spTree>
    <p:extLst>
      <p:ext uri="{BB962C8B-B14F-4D97-AF65-F5344CB8AC3E}">
        <p14:creationId xmlns:p14="http://schemas.microsoft.com/office/powerpoint/2010/main" val="282394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 of Agriculture</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lvl="0"/>
            <a:r>
              <a:rPr lang="en-US" sz="2600" dirty="0"/>
              <a:t>Neolithic Revolution: the period that changed human lives because of </a:t>
            </a:r>
            <a:r>
              <a:rPr lang="en-US" sz="2600" dirty="0" smtClean="0"/>
              <a:t>farming. </a:t>
            </a:r>
            <a:endParaRPr lang="en-US" sz="2600" dirty="0"/>
          </a:p>
          <a:p>
            <a:pPr lvl="1"/>
            <a:r>
              <a:rPr lang="en-US" sz="2600" dirty="0"/>
              <a:t>Many of the early crops grown were grains such as wheat, </a:t>
            </a:r>
            <a:r>
              <a:rPr lang="en-US" sz="2600" dirty="0" smtClean="0"/>
              <a:t>barley, </a:t>
            </a:r>
            <a:r>
              <a:rPr lang="en-US" sz="2600" dirty="0"/>
              <a:t>and oats. </a:t>
            </a:r>
          </a:p>
          <a:p>
            <a:pPr lvl="1"/>
            <a:r>
              <a:rPr lang="en-US" sz="2600" dirty="0"/>
              <a:t>By growing crops humans had a more reliable source of </a:t>
            </a:r>
            <a:r>
              <a:rPr lang="en-US" sz="2600" dirty="0" smtClean="0"/>
              <a:t>food. </a:t>
            </a:r>
            <a:endParaRPr lang="en-US" sz="2600" dirty="0"/>
          </a:p>
          <a:p>
            <a:pPr lvl="0"/>
            <a:r>
              <a:rPr lang="en-US" sz="2600" dirty="0"/>
              <a:t>Humans also began to domesticate </a:t>
            </a:r>
            <a:r>
              <a:rPr lang="en-US" sz="2600" dirty="0" smtClean="0"/>
              <a:t>animals.  Humans </a:t>
            </a:r>
            <a:r>
              <a:rPr lang="en-US" sz="2600" dirty="0"/>
              <a:t>domesticated horses, sheep, goats, pigs, and </a:t>
            </a:r>
            <a:r>
              <a:rPr lang="en-US" sz="2600" dirty="0" smtClean="0"/>
              <a:t>dogs. </a:t>
            </a:r>
            <a:endParaRPr lang="en-US" sz="2600" dirty="0"/>
          </a:p>
          <a:p>
            <a:pPr lvl="0"/>
            <a:r>
              <a:rPr lang="en-US" sz="2600" dirty="0"/>
              <a:t>Within a few thousand years farming techniques had spread to other parts of the world including Africa, China, </a:t>
            </a:r>
            <a:r>
              <a:rPr lang="en-US" sz="2600" dirty="0" smtClean="0"/>
              <a:t>Mexico </a:t>
            </a:r>
            <a:r>
              <a:rPr lang="en-US" sz="2600" dirty="0"/>
              <a:t>and Central America, and Peru. </a:t>
            </a:r>
          </a:p>
        </p:txBody>
      </p:sp>
    </p:spTree>
    <p:extLst>
      <p:ext uri="{BB962C8B-B14F-4D97-AF65-F5344CB8AC3E}">
        <p14:creationId xmlns:p14="http://schemas.microsoft.com/office/powerpoint/2010/main" val="2260275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tpm17038\Desktop\498A-Image+Wheat+Bar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2171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8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a:t>
            </a:r>
            <a:endParaRPr lang="en-US" dirty="0"/>
          </a:p>
        </p:txBody>
      </p:sp>
      <p:sp>
        <p:nvSpPr>
          <p:cNvPr id="3" name="Content Placeholder 2"/>
          <p:cNvSpPr>
            <a:spLocks noGrp="1"/>
          </p:cNvSpPr>
          <p:nvPr>
            <p:ph sz="quarter" idx="1"/>
          </p:nvPr>
        </p:nvSpPr>
        <p:spPr/>
        <p:txBody>
          <a:bodyPr/>
          <a:lstStyle/>
          <a:p>
            <a:r>
              <a:rPr lang="en-US" dirty="0" smtClean="0"/>
              <a:t>Human made objects such as pottery and jewelry.  Usually found at archeological dig sites. </a:t>
            </a:r>
            <a:endParaRPr lang="en-US" dirty="0"/>
          </a:p>
        </p:txBody>
      </p:sp>
    </p:spTree>
    <p:extLst>
      <p:ext uri="{BB962C8B-B14F-4D97-AF65-F5344CB8AC3E}">
        <p14:creationId xmlns:p14="http://schemas.microsoft.com/office/powerpoint/2010/main" val="261391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05097" y="3505200"/>
            <a:ext cx="8229600" cy="4525963"/>
          </a:xfrm>
        </p:spPr>
        <p:txBody>
          <a:bodyPr/>
          <a:lstStyle/>
          <a:p>
            <a:endParaRPr lang="en-US"/>
          </a:p>
        </p:txBody>
      </p:sp>
      <p:pic>
        <p:nvPicPr>
          <p:cNvPr id="17411" name="Picture 3" descr="C:\Users\tpm17038\Desktop\Early-human-migration-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26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t>
            </a:r>
            <a:endParaRPr lang="en-US" dirty="0"/>
          </a:p>
        </p:txBody>
      </p:sp>
      <p:sp>
        <p:nvSpPr>
          <p:cNvPr id="3" name="Content Placeholder 2"/>
          <p:cNvSpPr>
            <a:spLocks noGrp="1"/>
          </p:cNvSpPr>
          <p:nvPr>
            <p:ph idx="1"/>
          </p:nvPr>
        </p:nvSpPr>
        <p:spPr/>
        <p:txBody>
          <a:bodyPr/>
          <a:lstStyle/>
          <a:p>
            <a:r>
              <a:rPr lang="en-US" sz="3200" dirty="0"/>
              <a:t>What do you think began to develop as a result of many people no longer being nomadic but instead growing crops and living on farms?</a:t>
            </a:r>
          </a:p>
          <a:p>
            <a:endParaRPr lang="en-US" dirty="0"/>
          </a:p>
        </p:txBody>
      </p:sp>
    </p:spTree>
    <p:extLst>
      <p:ext uri="{BB962C8B-B14F-4D97-AF65-F5344CB8AC3E}">
        <p14:creationId xmlns:p14="http://schemas.microsoft.com/office/powerpoint/2010/main" val="2743286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t>
            </a:r>
            <a:endParaRPr lang="en-US" dirty="0"/>
          </a:p>
        </p:txBody>
      </p:sp>
      <p:sp>
        <p:nvSpPr>
          <p:cNvPr id="3" name="Content Placeholder 2"/>
          <p:cNvSpPr>
            <a:spLocks noGrp="1"/>
          </p:cNvSpPr>
          <p:nvPr>
            <p:ph sz="quarter" idx="1"/>
          </p:nvPr>
        </p:nvSpPr>
        <p:spPr/>
        <p:txBody>
          <a:bodyPr/>
          <a:lstStyle/>
          <a:p>
            <a:r>
              <a:rPr lang="en-US" dirty="0" smtClean="0"/>
              <a:t>The unique </a:t>
            </a:r>
            <a:r>
              <a:rPr lang="en-US" dirty="0"/>
              <a:t>behaviors and beliefs characteristic of a particular social, ethnic, or age </a:t>
            </a:r>
            <a:r>
              <a:rPr lang="en-US" dirty="0" smtClean="0"/>
              <a:t>group.</a:t>
            </a:r>
            <a:endParaRPr lang="en-US" dirty="0"/>
          </a:p>
        </p:txBody>
      </p:sp>
    </p:spTree>
    <p:extLst>
      <p:ext uri="{BB962C8B-B14F-4D97-AF65-F5344CB8AC3E}">
        <p14:creationId xmlns:p14="http://schemas.microsoft.com/office/powerpoint/2010/main" val="117874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Hominid </a:t>
            </a:r>
            <a:endParaRPr lang="en-US" dirty="0"/>
          </a:p>
        </p:txBody>
      </p:sp>
      <p:sp>
        <p:nvSpPr>
          <p:cNvPr id="3" name="Content Placeholder 2"/>
          <p:cNvSpPr>
            <a:spLocks noGrp="1"/>
          </p:cNvSpPr>
          <p:nvPr>
            <p:ph sz="quarter" idx="1"/>
          </p:nvPr>
        </p:nvSpPr>
        <p:spPr/>
        <p:txBody>
          <a:bodyPr/>
          <a:lstStyle/>
          <a:p>
            <a:r>
              <a:rPr lang="en-US" dirty="0" smtClean="0"/>
              <a:t>Any primate that walks up right on two legs including modern humans and ancestors</a:t>
            </a:r>
            <a:r>
              <a:rPr lang="en-US" dirty="0" smtClean="0"/>
              <a:t>. </a:t>
            </a:r>
            <a:endParaRPr lang="en-US" dirty="0"/>
          </a:p>
        </p:txBody>
      </p:sp>
    </p:spTree>
    <p:extLst>
      <p:ext uri="{BB962C8B-B14F-4D97-AF65-F5344CB8AC3E}">
        <p14:creationId xmlns:p14="http://schemas.microsoft.com/office/powerpoint/2010/main" val="134868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6"/>
            <a:ext cx="8229600" cy="1143000"/>
          </a:xfrm>
        </p:spPr>
        <p:txBody>
          <a:bodyPr/>
          <a:lstStyle/>
          <a:p>
            <a:r>
              <a:rPr lang="en-US" dirty="0" smtClean="0"/>
              <a:t>Searching for Human Origins</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lvl="0"/>
            <a:r>
              <a:rPr lang="en-US" sz="3500" dirty="0"/>
              <a:t>There are </a:t>
            </a:r>
            <a:r>
              <a:rPr lang="en-US" sz="3500" dirty="0" smtClean="0"/>
              <a:t>three </a:t>
            </a:r>
            <a:r>
              <a:rPr lang="en-US" sz="3500" dirty="0"/>
              <a:t>main groups of </a:t>
            </a:r>
            <a:r>
              <a:rPr lang="en-US" sz="3500" dirty="0" smtClean="0"/>
              <a:t>scientists </a:t>
            </a:r>
            <a:r>
              <a:rPr lang="en-US" sz="3500" dirty="0"/>
              <a:t>that search for and study the origins of humans. </a:t>
            </a:r>
          </a:p>
          <a:p>
            <a:pPr lvl="1"/>
            <a:r>
              <a:rPr lang="en-US" sz="3000" dirty="0"/>
              <a:t>Archeologist:  study </a:t>
            </a:r>
            <a:r>
              <a:rPr lang="en-US" sz="3000" dirty="0" smtClean="0"/>
              <a:t>artifacts </a:t>
            </a:r>
            <a:r>
              <a:rPr lang="en-US" sz="3000" dirty="0"/>
              <a:t>left by prehistoric peoples.  They do this by </a:t>
            </a:r>
            <a:r>
              <a:rPr lang="en-US" sz="3000" dirty="0" smtClean="0"/>
              <a:t>digging in different </a:t>
            </a:r>
            <a:r>
              <a:rPr lang="en-US" sz="3000" dirty="0"/>
              <a:t>sites in the hopes of finding items such as </a:t>
            </a:r>
            <a:r>
              <a:rPr lang="en-US" sz="3000" dirty="0" smtClean="0"/>
              <a:t>jewelry, </a:t>
            </a:r>
            <a:r>
              <a:rPr lang="en-US" sz="3000" dirty="0"/>
              <a:t>pottery</a:t>
            </a:r>
            <a:r>
              <a:rPr lang="en-US" sz="3000" dirty="0" smtClean="0"/>
              <a:t>, weapons </a:t>
            </a:r>
            <a:r>
              <a:rPr lang="en-US" sz="3000" dirty="0"/>
              <a:t>or even art. </a:t>
            </a:r>
          </a:p>
          <a:p>
            <a:pPr lvl="1"/>
            <a:r>
              <a:rPr lang="en-US" sz="3000" dirty="0" smtClean="0"/>
              <a:t>Anthropologists:  </a:t>
            </a:r>
            <a:r>
              <a:rPr lang="en-US" sz="3000" dirty="0"/>
              <a:t>study prehistoric culture.  These scientists study artifacts </a:t>
            </a:r>
            <a:r>
              <a:rPr lang="en-US" sz="3000" dirty="0" smtClean="0"/>
              <a:t>found at </a:t>
            </a:r>
            <a:r>
              <a:rPr lang="en-US" sz="3000" dirty="0"/>
              <a:t>archeological </a:t>
            </a:r>
            <a:r>
              <a:rPr lang="en-US" sz="3000" dirty="0" smtClean="0"/>
              <a:t>dig sites </a:t>
            </a:r>
            <a:r>
              <a:rPr lang="en-US" sz="3000" dirty="0"/>
              <a:t>and try to </a:t>
            </a:r>
            <a:r>
              <a:rPr lang="en-US" sz="3000" dirty="0" smtClean="0"/>
              <a:t>re-create a picture of </a:t>
            </a:r>
            <a:r>
              <a:rPr lang="en-US" sz="3000" dirty="0"/>
              <a:t>prehistoric </a:t>
            </a:r>
            <a:r>
              <a:rPr lang="en-US" sz="3000" dirty="0" smtClean="0"/>
              <a:t>people’s </a:t>
            </a:r>
            <a:r>
              <a:rPr lang="en-US" sz="3000" dirty="0"/>
              <a:t>culture. </a:t>
            </a:r>
          </a:p>
          <a:p>
            <a:pPr lvl="1"/>
            <a:r>
              <a:rPr lang="en-US" sz="3000" dirty="0"/>
              <a:t>Paleontologists: study </a:t>
            </a:r>
            <a:r>
              <a:rPr lang="en-US" sz="3000" dirty="0" smtClean="0"/>
              <a:t>fossils.  </a:t>
            </a:r>
            <a:r>
              <a:rPr lang="en-US" sz="3000" dirty="0"/>
              <a:t>Theses scientists search for bones in attempt to understand how humans developed and even what early humans ate.</a:t>
            </a:r>
          </a:p>
          <a:p>
            <a:endParaRPr lang="en-US" dirty="0"/>
          </a:p>
        </p:txBody>
      </p:sp>
    </p:spTree>
    <p:extLst>
      <p:ext uri="{BB962C8B-B14F-4D97-AF65-F5344CB8AC3E}">
        <p14:creationId xmlns:p14="http://schemas.microsoft.com/office/powerpoint/2010/main" val="62280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tpm17038\Desktop\dtburials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2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tpm17038\Desktop\Memot-exca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tpm17038\Desktop\image-171921-panoV9free-gm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20"/>
            <a:ext cx="9176086" cy="68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8967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Thatch">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703</Words>
  <Application>Microsoft Office PowerPoint</Application>
  <PresentationFormat>On-screen Show (4:3)</PresentationFormat>
  <Paragraphs>48</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iRespondQuestionMaster</vt:lpstr>
      <vt:lpstr>iRespondGraphMaster</vt:lpstr>
      <vt:lpstr>Origin</vt:lpstr>
      <vt:lpstr>Thatch</vt:lpstr>
      <vt:lpstr>Origin of Humans</vt:lpstr>
      <vt:lpstr>BC/ BCE</vt:lpstr>
      <vt:lpstr>Artifact</vt:lpstr>
      <vt:lpstr>Culture </vt:lpstr>
      <vt:lpstr>Hominid </vt:lpstr>
      <vt:lpstr>Searching for Human Origins</vt:lpstr>
      <vt:lpstr>PowerPoint Presentation</vt:lpstr>
      <vt:lpstr>PowerPoint Presentation</vt:lpstr>
      <vt:lpstr>PowerPoint Presentation</vt:lpstr>
      <vt:lpstr>PowerPoint Presentation</vt:lpstr>
      <vt:lpstr>Evidence of Early Hominids </vt:lpstr>
      <vt:lpstr>PowerPoint Presentation</vt:lpstr>
      <vt:lpstr>PowerPoint Presentation</vt:lpstr>
      <vt:lpstr>PowerPoint Presentation</vt:lpstr>
      <vt:lpstr>PowerPoint Presentation</vt:lpstr>
      <vt:lpstr>Stone Age</vt:lpstr>
      <vt:lpstr>What Do you Think?</vt:lpstr>
      <vt:lpstr>Beginning of Modern Humans</vt:lpstr>
      <vt:lpstr>PowerPoint Presentation</vt:lpstr>
      <vt:lpstr>Advances in Technology</vt:lpstr>
      <vt:lpstr>PowerPoint Presentation</vt:lpstr>
      <vt:lpstr>PowerPoint Presentation</vt:lpstr>
      <vt:lpstr>PowerPoint Presentation</vt:lpstr>
      <vt:lpstr>PowerPoint Presentation</vt:lpstr>
      <vt:lpstr>PowerPoint Presentation</vt:lpstr>
      <vt:lpstr>PowerPoint Presentation</vt:lpstr>
      <vt:lpstr>What Do You think?</vt:lpstr>
      <vt:lpstr>Beginnings of Agriculture</vt:lpstr>
      <vt:lpstr>PowerPoint Presentation</vt:lpstr>
      <vt:lpstr>PowerPoint Presentation</vt:lpstr>
      <vt:lpstr>What Do You Think? </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Humans</dc:title>
  <dc:creator>Phillip Thurmond</dc:creator>
  <cp:lastModifiedBy>Phillip Thurmond</cp:lastModifiedBy>
  <cp:revision>10</cp:revision>
  <dcterms:created xsi:type="dcterms:W3CDTF">2015-01-08T18:18:38Z</dcterms:created>
  <dcterms:modified xsi:type="dcterms:W3CDTF">2015-01-08T23:18:12Z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