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2" r:id="rId3"/>
  </p:sldMasterIdLst>
  <p:sldIdLst>
    <p:sldId id="256" r:id="rId4"/>
    <p:sldId id="290" r:id="rId5"/>
    <p:sldId id="257" r:id="rId6"/>
    <p:sldId id="258" r:id="rId7"/>
    <p:sldId id="259" r:id="rId8"/>
    <p:sldId id="279" r:id="rId9"/>
    <p:sldId id="260" r:id="rId10"/>
    <p:sldId id="280" r:id="rId11"/>
    <p:sldId id="261" r:id="rId12"/>
    <p:sldId id="281" r:id="rId13"/>
    <p:sldId id="263" r:id="rId14"/>
    <p:sldId id="282" r:id="rId15"/>
    <p:sldId id="262" r:id="rId16"/>
    <p:sldId id="264" r:id="rId17"/>
    <p:sldId id="265" r:id="rId18"/>
    <p:sldId id="283" r:id="rId19"/>
    <p:sldId id="266" r:id="rId20"/>
    <p:sldId id="267" r:id="rId21"/>
    <p:sldId id="268" r:id="rId22"/>
    <p:sldId id="284" r:id="rId23"/>
    <p:sldId id="269" r:id="rId24"/>
    <p:sldId id="270" r:id="rId25"/>
    <p:sldId id="285" r:id="rId26"/>
    <p:sldId id="271" r:id="rId27"/>
    <p:sldId id="286" r:id="rId28"/>
    <p:sldId id="272" r:id="rId29"/>
    <p:sldId id="273" r:id="rId30"/>
    <p:sldId id="274" r:id="rId31"/>
    <p:sldId id="287" r:id="rId32"/>
    <p:sldId id="275" r:id="rId33"/>
    <p:sldId id="276" r:id="rId34"/>
    <p:sldId id="288" r:id="rId35"/>
    <p:sldId id="289" r:id="rId36"/>
    <p:sldId id="277" r:id="rId37"/>
    <p:sldId id="27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1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7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35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74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4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41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67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5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2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35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10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74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4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4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6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B7E3D0-A675-4EE3-AA9B-182F881E73F9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522CF-6664-4E87-AC6A-535C58376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academic.ru/pictures/enwiki/70/Fat_man.jpg" TargetMode="External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u="sng" dirty="0" smtClean="0"/>
              <a:t>WWII</a:t>
            </a:r>
            <a:endParaRPr lang="en-US" sz="8800" u="sng" dirty="0"/>
          </a:p>
        </p:txBody>
      </p:sp>
    </p:spTree>
    <p:extLst>
      <p:ext uri="{BB962C8B-B14F-4D97-AF65-F5344CB8AC3E}">
        <p14:creationId xmlns:p14="http://schemas.microsoft.com/office/powerpoint/2010/main" val="20100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pm17038\Desktop\Bundesarchiv_Bild_183-E0406-0022-001,_Russland,_Kesselschlacht_Staling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797" cy="703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pm17038\Desktop\423Radtkej_2413079_93395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54" y="0"/>
            <a:ext cx="9158854" cy="673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92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Rommel and his </a:t>
            </a:r>
            <a:r>
              <a:rPr lang="en-US" sz="2800" dirty="0" err="1" smtClean="0"/>
              <a:t>Afrika</a:t>
            </a:r>
            <a:r>
              <a:rPr lang="en-US" sz="2800" dirty="0" smtClean="0"/>
              <a:t> </a:t>
            </a:r>
            <a:r>
              <a:rPr lang="en-US" sz="2800" dirty="0" err="1" smtClean="0"/>
              <a:t>Korps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General Bernard Montgomery (UK)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German advance stopped at El Alamein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600 British tanks vs. 100 German tanks (largest tank battle of the war)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Nov. 1942 British launch counterattack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Captured Tripoli (capital of Libya) Jan. 1943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300,000 POW’s (largest ally victory before U.S. entered the war)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Rommel told Hitler the situation was “hopeless”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May 1943 </a:t>
            </a:r>
            <a:r>
              <a:rPr lang="en-US" sz="2800" dirty="0" err="1" smtClean="0"/>
              <a:t>Afrika</a:t>
            </a:r>
            <a:r>
              <a:rPr lang="en-US" sz="2800" dirty="0" smtClean="0"/>
              <a:t> </a:t>
            </a:r>
            <a:r>
              <a:rPr lang="en-US" sz="2800" dirty="0" err="1" smtClean="0"/>
              <a:t>Korps</a:t>
            </a:r>
            <a:r>
              <a:rPr lang="en-US" sz="2800" dirty="0" smtClean="0"/>
              <a:t> surrendered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Allies now controlled all of North Africa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War in the Desert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52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tpm17038\Desktop\UY1lG0N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768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pm17038\Desktop\Bernard_Law_Montgom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8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tpm17038\Desktop\north-africa-1942-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" y="0"/>
            <a:ext cx="920521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tpm17038\Desktop\sherman-tanks-el-alame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1"/>
            <a:ext cx="9220200" cy="686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8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July 1943 Allies attacked Sicily</a:t>
            </a:r>
          </a:p>
          <a:p>
            <a:r>
              <a:rPr lang="en-US" sz="3600" dirty="0" smtClean="0"/>
              <a:t>40,000 German troops and 70,000 Italian troops escaped to Italy through Messina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Invasion of Italy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9990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July 1943 King Victor Emmanuel III fired Mussolini and had him arrested</a:t>
            </a:r>
          </a:p>
          <a:p>
            <a:r>
              <a:rPr lang="en-US" sz="2800" dirty="0" smtClean="0"/>
              <a:t>Fascist party dissolved</a:t>
            </a:r>
          </a:p>
          <a:p>
            <a:r>
              <a:rPr lang="en-US" sz="2800" dirty="0" smtClean="0"/>
              <a:t>Sept. 3, 1943 Italy surrendered</a:t>
            </a:r>
          </a:p>
          <a:p>
            <a:r>
              <a:rPr lang="en-US" sz="2800" dirty="0" smtClean="0"/>
              <a:t>Germans occupied Rome</a:t>
            </a:r>
          </a:p>
          <a:p>
            <a:r>
              <a:rPr lang="en-US" sz="2800" dirty="0" smtClean="0"/>
              <a:t>June 4, 1944 Allies entered Rome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Italy Conquered</a:t>
            </a:r>
            <a:endParaRPr lang="en-US" sz="4000" dirty="0"/>
          </a:p>
        </p:txBody>
      </p:sp>
      <p:pic>
        <p:nvPicPr>
          <p:cNvPr id="4" name="Picture 10" descr="_39325707_030724dea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800" y="1371600"/>
            <a:ext cx="4169031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82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Japan controlled much of SE Asia and the Pacific</a:t>
            </a:r>
          </a:p>
          <a:p>
            <a:r>
              <a:rPr lang="en-US" sz="3200" dirty="0" smtClean="0"/>
              <a:t>June 1942 Battle of Midway</a:t>
            </a:r>
          </a:p>
          <a:p>
            <a:r>
              <a:rPr lang="en-US" sz="3200" dirty="0" smtClean="0"/>
              <a:t>Ended Japanese naval superiority              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War in the Pacific </a:t>
            </a:r>
            <a:br>
              <a:rPr lang="en-US" sz="4000" dirty="0" smtClean="0"/>
            </a:br>
            <a:r>
              <a:rPr lang="en-US" sz="4000" dirty="0" smtClean="0"/>
              <a:t>Midway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87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tpm17038\Desktop\battle-of-midway-decoding-japanese-co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16328"/>
            <a:ext cx="9122229" cy="684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pm17038\Desktop\71380-004-B4724C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328"/>
            <a:ext cx="9171793" cy="684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47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Allies led by General Douglas Macarthur &amp; Admiral Chester Nimitz</a:t>
            </a:r>
          </a:p>
          <a:p>
            <a:r>
              <a:rPr lang="en-US" sz="3200" dirty="0" smtClean="0"/>
              <a:t>6 month battle</a:t>
            </a:r>
          </a:p>
          <a:p>
            <a:r>
              <a:rPr lang="en-US" sz="3200" dirty="0" smtClean="0"/>
              <a:t>First ally land victory in the Pacific</a:t>
            </a:r>
          </a:p>
          <a:p>
            <a:r>
              <a:rPr lang="en-US" sz="3200" dirty="0" smtClean="0"/>
              <a:t>Plan to leapfrog to Japan (“Island Hopping”)</a:t>
            </a:r>
          </a:p>
          <a:p>
            <a:r>
              <a:rPr lang="en-US" sz="3200" dirty="0" smtClean="0"/>
              <a:t>Japan would never surrender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War in the Pacific</a:t>
            </a:r>
            <a:br>
              <a:rPr lang="en-US" sz="4000" dirty="0" smtClean="0"/>
            </a:br>
            <a:r>
              <a:rPr lang="en-US" sz="4000" dirty="0" smtClean="0"/>
              <a:t>Guadalcanal (Aug. 1942)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956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85118"/>
            <a:ext cx="4191000" cy="4891882"/>
          </a:xfrm>
        </p:spPr>
        <p:txBody>
          <a:bodyPr>
            <a:noAutofit/>
          </a:bodyPr>
          <a:lstStyle/>
          <a:p>
            <a:pPr>
              <a:buSzPct val="65000"/>
            </a:pPr>
            <a:r>
              <a:rPr lang="en-US" sz="2400" dirty="0" smtClean="0"/>
              <a:t>TURNING POINT</a:t>
            </a:r>
          </a:p>
          <a:p>
            <a:pPr>
              <a:buSzPct val="65000"/>
            </a:pPr>
            <a:r>
              <a:rPr lang="en-US" sz="2400" dirty="0" smtClean="0"/>
              <a:t>1943 Allies build forces in Gr. Britain</a:t>
            </a:r>
          </a:p>
          <a:p>
            <a:pPr>
              <a:buSzPct val="65000"/>
            </a:pPr>
            <a:r>
              <a:rPr lang="en-US" sz="2400" dirty="0" smtClean="0"/>
              <a:t>May 1944- 3.5 mil Allied troops ready</a:t>
            </a:r>
          </a:p>
          <a:p>
            <a:pPr>
              <a:buSzPct val="65000"/>
            </a:pPr>
            <a:r>
              <a:rPr lang="en-US" sz="2400" dirty="0" smtClean="0"/>
              <a:t>Eisenhower, commander of Allied Forces in Europe, plan strike at Normandy, Coast of France</a:t>
            </a:r>
          </a:p>
          <a:p>
            <a:pPr>
              <a:buSzPct val="65000"/>
            </a:pPr>
            <a:r>
              <a:rPr lang="en-US" sz="2400" dirty="0" smtClean="0"/>
              <a:t>Ger. knew attack was coming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War Comes to an End:</a:t>
            </a:r>
            <a:br>
              <a:rPr lang="en-US" sz="3600" dirty="0" smtClean="0"/>
            </a:br>
            <a:r>
              <a:rPr lang="en-US" sz="3600" dirty="0" smtClean="0"/>
              <a:t> Allies Invade FRANCE</a:t>
            </a:r>
            <a:endParaRPr lang="en-US" sz="3600" dirty="0"/>
          </a:p>
        </p:txBody>
      </p:sp>
      <p:pic>
        <p:nvPicPr>
          <p:cNvPr id="7170" name="Picture 2" descr="C:\Users\tpm17038\Desktop\6n_rubberarmy_3105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471387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6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86529"/>
          </a:xfrm>
        </p:spPr>
        <p:txBody>
          <a:bodyPr>
            <a:normAutofit fontScale="92500" lnSpcReduction="10000"/>
          </a:bodyPr>
          <a:lstStyle/>
          <a:p>
            <a:pPr>
              <a:buSzPct val="65000"/>
            </a:pPr>
            <a:r>
              <a:rPr lang="en-US" sz="3200" dirty="0" smtClean="0"/>
              <a:t>Allies set up decoy force w/headquarters, etc.</a:t>
            </a:r>
          </a:p>
          <a:p>
            <a:pPr>
              <a:buSzPct val="65000"/>
            </a:pPr>
            <a:r>
              <a:rPr lang="en-US" sz="3200" dirty="0" smtClean="0"/>
              <a:t>Code name: Operation Overlord June 6, 1944, D-Day</a:t>
            </a:r>
          </a:p>
          <a:p>
            <a:pPr>
              <a:buSzPct val="65000"/>
            </a:pPr>
            <a:r>
              <a:rPr lang="en-US" sz="3200" dirty="0" smtClean="0"/>
              <a:t>Germany was well fortified: concrete walls 3ft thick</a:t>
            </a:r>
          </a:p>
          <a:p>
            <a:pPr>
              <a:buSzPct val="65000"/>
            </a:pPr>
            <a:r>
              <a:rPr lang="en-US" sz="3200" dirty="0" smtClean="0"/>
              <a:t>In 1 month, 1mil troops landed; high casualties</a:t>
            </a:r>
          </a:p>
          <a:p>
            <a:pPr>
              <a:buSzPct val="65000"/>
            </a:pPr>
            <a:r>
              <a:rPr lang="en-US" sz="3200" dirty="0" smtClean="0"/>
              <a:t>By Aug.25 Allies are in Paris</a:t>
            </a:r>
          </a:p>
          <a:p>
            <a:pPr>
              <a:buSzPct val="65000"/>
            </a:pPr>
            <a:r>
              <a:rPr lang="en-US" sz="3200" dirty="0" smtClean="0"/>
              <a:t>By Sept. freed France, Bel.,Lux.,&amp;</a:t>
            </a:r>
            <a:r>
              <a:rPr lang="en-US" sz="3200" dirty="0" err="1" smtClean="0"/>
              <a:t>Neth</a:t>
            </a:r>
            <a:r>
              <a:rPr lang="en-US" sz="3200" dirty="0" smtClean="0"/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Allies Invade France: Operation Overlord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62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Axis Powers: Germany, Italy, and Japan </a:t>
            </a:r>
          </a:p>
          <a:p>
            <a:endParaRPr lang="en-US" sz="3600" dirty="0"/>
          </a:p>
          <a:p>
            <a:r>
              <a:rPr lang="en-US" sz="3600" dirty="0" smtClean="0"/>
              <a:t>Allied Powers: Great Britain, USA, Soviet Union, France 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Axis and Allies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tpm17038\Desktop\Operation_Overlo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0" y="0"/>
            <a:ext cx="92089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pm17038\Desktop\30a984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0" y="0"/>
            <a:ext cx="9216564" cy="6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pm17038\Desktop\dday_a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0" y="0"/>
            <a:ext cx="9252566" cy="688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tpm17038\Desktop\normand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" y="0"/>
            <a:ext cx="9225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27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757929"/>
          </a:xfrm>
        </p:spPr>
        <p:txBody>
          <a:bodyPr>
            <a:normAutofit lnSpcReduction="10000"/>
          </a:bodyPr>
          <a:lstStyle/>
          <a:p>
            <a:pPr>
              <a:buSzPct val="65000"/>
            </a:pPr>
            <a:r>
              <a:rPr lang="en-US" sz="3600" dirty="0" smtClean="0"/>
              <a:t>Last German Offensive</a:t>
            </a:r>
          </a:p>
          <a:p>
            <a:pPr>
              <a:buSzPct val="65000"/>
            </a:pPr>
            <a:r>
              <a:rPr lang="en-US" sz="3600" dirty="0" smtClean="0"/>
              <a:t>The Allies move in from the West</a:t>
            </a:r>
          </a:p>
          <a:p>
            <a:pPr>
              <a:buSzPct val="65000"/>
            </a:pPr>
            <a:r>
              <a:rPr lang="en-US" sz="3600" dirty="0" smtClean="0"/>
              <a:t>SU. Moves in from the East</a:t>
            </a:r>
          </a:p>
          <a:p>
            <a:pPr>
              <a:buSzPct val="65000"/>
            </a:pPr>
            <a:r>
              <a:rPr lang="en-US" sz="3600" dirty="0" smtClean="0"/>
              <a:t>Ger. Counter attacks in the west</a:t>
            </a:r>
          </a:p>
          <a:p>
            <a:pPr>
              <a:buSzPct val="65000"/>
            </a:pPr>
            <a:r>
              <a:rPr lang="en-US" sz="3600" dirty="0" smtClean="0"/>
              <a:t>Dec. 16,1944: Ger. Breaks through American defenses</a:t>
            </a:r>
          </a:p>
          <a:p>
            <a:pPr>
              <a:buSzPct val="65000"/>
            </a:pPr>
            <a:r>
              <a:rPr lang="en-US" sz="3600" dirty="0" smtClean="0"/>
              <a:t>Allies push Ger. Back and they retreat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Battle of the Bulge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267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/>
              <a:t>Roosevelt, Churchill, Stalin</a:t>
            </a:r>
          </a:p>
          <a:p>
            <a:pPr>
              <a:lnSpc>
                <a:spcPct val="90000"/>
              </a:lnSpc>
            </a:pPr>
            <a:r>
              <a:rPr lang="en-US" sz="4000" dirty="0" smtClean="0"/>
              <a:t>Discussed issues affecting the postwar world</a:t>
            </a:r>
          </a:p>
          <a:p>
            <a:pPr>
              <a:lnSpc>
                <a:spcPct val="90000"/>
              </a:lnSpc>
            </a:pPr>
            <a:r>
              <a:rPr lang="en-US" sz="4000" dirty="0" smtClean="0"/>
              <a:t>United Nations proposed to maintain peace</a:t>
            </a:r>
          </a:p>
          <a:p>
            <a:pPr>
              <a:lnSpc>
                <a:spcPct val="90000"/>
              </a:lnSpc>
            </a:pPr>
            <a:r>
              <a:rPr lang="en-US" sz="4000" dirty="0" smtClean="0"/>
              <a:t>Agreed to divide Germany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Yalta</a:t>
            </a:r>
            <a:br>
              <a:rPr lang="en-US" sz="3600" dirty="0" smtClean="0"/>
            </a:br>
            <a:r>
              <a:rPr lang="en-US" sz="3600" dirty="0" smtClean="0"/>
              <a:t>February 1945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pm17038\Desktop\crimea-yalta-tour-livadia-palace-yalta-conference-of-ussr-usa-uk-1945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017" cy="689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30" y="1752600"/>
            <a:ext cx="8991600" cy="4910330"/>
          </a:xfrm>
        </p:spPr>
        <p:txBody>
          <a:bodyPr>
            <a:noAutofit/>
          </a:bodyPr>
          <a:lstStyle/>
          <a:p>
            <a:r>
              <a:rPr lang="en-US" sz="2400" dirty="0" smtClean="0"/>
              <a:t>March 1945-Allies &amp; Soviets close in on Berlin </a:t>
            </a:r>
          </a:p>
          <a:p>
            <a:r>
              <a:rPr lang="en-US" sz="2400" dirty="0" smtClean="0"/>
              <a:t>FDR died April 12-Truman becomes Pres.</a:t>
            </a:r>
          </a:p>
          <a:p>
            <a:r>
              <a:rPr lang="en-US" sz="2400" dirty="0" smtClean="0"/>
              <a:t>Battle for Berlin:  April-May 1945 Last Battle of WWII in Europe</a:t>
            </a:r>
          </a:p>
          <a:p>
            <a:r>
              <a:rPr lang="en-US" sz="2400" dirty="0" smtClean="0"/>
              <a:t>April 28- Hitler marries Eva Braun</a:t>
            </a:r>
          </a:p>
          <a:p>
            <a:r>
              <a:rPr lang="en-US" sz="2400" dirty="0" smtClean="0"/>
              <a:t>Hitler writes final address to the Ger. People: blames the Jews for starting the war and his generals for losing it.</a:t>
            </a:r>
          </a:p>
          <a:p>
            <a:r>
              <a:rPr lang="en-US" sz="2400" dirty="0" smtClean="0"/>
              <a:t>April 30-Hitler &amp; Eva kill themselves</a:t>
            </a:r>
          </a:p>
          <a:p>
            <a:r>
              <a:rPr lang="en-US" sz="2400" dirty="0" smtClean="0"/>
              <a:t>Soviets raise red flag over Berlin</a:t>
            </a:r>
          </a:p>
          <a:p>
            <a:r>
              <a:rPr lang="en-US" sz="2400" dirty="0" smtClean="0"/>
              <a:t>May 8-Germany Surrendered VE </a:t>
            </a:r>
            <a:r>
              <a:rPr lang="en-US" sz="2400" dirty="0" smtClean="0"/>
              <a:t>Day:</a:t>
            </a: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               Victory in Europe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Germany’s Unconditional Surrender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07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pm17038\Desktop\Entry-2.-Battle-of-Berl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-58250"/>
            <a:ext cx="5181600" cy="691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pm17038\Desktop\photosodthesecworldwar-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06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68000"/>
            </a:pPr>
            <a:r>
              <a:rPr lang="en-US" sz="3200" dirty="0" smtClean="0"/>
              <a:t>The American Program to develop the Atomic Bomb</a:t>
            </a:r>
          </a:p>
          <a:p>
            <a:pPr>
              <a:buSzPct val="68000"/>
            </a:pPr>
            <a:r>
              <a:rPr lang="en-US" sz="3200" dirty="0" smtClean="0"/>
              <a:t>Einstein warned FDR that Germany was working on a bomb</a:t>
            </a:r>
          </a:p>
          <a:p>
            <a:pPr>
              <a:buSzPct val="68000"/>
            </a:pPr>
            <a:r>
              <a:rPr lang="en-US" sz="3200" dirty="0" smtClean="0"/>
              <a:t>Truman does not know about the top secret project until he’s in office</a:t>
            </a:r>
          </a:p>
          <a:p>
            <a:pPr>
              <a:buSzPct val="68000"/>
            </a:pPr>
            <a:r>
              <a:rPr lang="en-US" sz="3200" dirty="0" smtClean="0"/>
              <a:t>Military advisors urge him to use the bomb to avoid mil. of Am. Casualties in an invasion of Japan proper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Manhattan Project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37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65000"/>
            </a:pPr>
            <a:r>
              <a:rPr lang="en-US" sz="3200" dirty="0" smtClean="0"/>
              <a:t>One of the last battles of WWII:  April-June 1945</a:t>
            </a:r>
          </a:p>
          <a:p>
            <a:pPr>
              <a:buSzPct val="65000"/>
            </a:pPr>
            <a:r>
              <a:rPr lang="en-US" sz="3200" dirty="0" smtClean="0"/>
              <a:t>Considered a strategic point to launch land invasion of Japan</a:t>
            </a:r>
          </a:p>
          <a:p>
            <a:pPr>
              <a:buSzPct val="65000"/>
            </a:pPr>
            <a:r>
              <a:rPr lang="en-US" sz="3200" dirty="0" smtClean="0"/>
              <a:t>Held many airstrips and harbors</a:t>
            </a:r>
          </a:p>
          <a:p>
            <a:pPr>
              <a:buSzPct val="65000"/>
            </a:pPr>
            <a:r>
              <a:rPr lang="en-US" sz="3200" dirty="0" smtClean="0"/>
              <a:t>U.S and Brit. Forces gain control of the island (in spite of 193 kamikaze attacks)</a:t>
            </a:r>
          </a:p>
          <a:p>
            <a:pPr>
              <a:buSzPct val="65000"/>
            </a:pPr>
            <a:r>
              <a:rPr lang="en-US" sz="3200" dirty="0" smtClean="0"/>
              <a:t>High casualties</a:t>
            </a:r>
            <a:endParaRPr lang="en-US" sz="3200" b="1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 THE PACIFIC: Battle of Okinawa,</a:t>
            </a:r>
            <a:br>
              <a:rPr lang="en-US" dirty="0" smtClean="0"/>
            </a:br>
            <a:r>
              <a:rPr lang="en-US" dirty="0" smtClean="0"/>
              <a:t>Operation Iceberg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4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FDR died in April of 1945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Harry Truman President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Churchill’s conservative party lost election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Clement Attlee Prime Minister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Issued Japan an ultimatum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Tension over the future of Europe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Potsdam</a:t>
            </a:r>
            <a:br>
              <a:rPr lang="en-US" sz="3600" dirty="0" smtClean="0"/>
            </a:br>
            <a:r>
              <a:rPr lang="en-US" sz="3600" dirty="0" smtClean="0"/>
              <a:t>July 1945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368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pm17038\Desktop\1275px-Potsdam_Conference_group_portrait,_July_1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Japan controlled the Pacific Ocean</a:t>
            </a:r>
          </a:p>
          <a:p>
            <a:r>
              <a:rPr lang="en-US" sz="3600" dirty="0" smtClean="0"/>
              <a:t>Japan controlled Hong Kong &amp; the Malay peninsula </a:t>
            </a:r>
          </a:p>
          <a:p>
            <a:r>
              <a:rPr lang="en-US" sz="3600" dirty="0" smtClean="0"/>
              <a:t>Rommel controlled most of North Africa</a:t>
            </a:r>
          </a:p>
          <a:p>
            <a:r>
              <a:rPr lang="en-US" sz="3600" dirty="0" smtClean="0"/>
              <a:t>German army was winning in Russia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1942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120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Macarthur regained the Philippines </a:t>
            </a:r>
          </a:p>
          <a:p>
            <a:r>
              <a:rPr lang="en-US" sz="3600" dirty="0" smtClean="0"/>
              <a:t>Allied victories in Iwo Jima and Okinawa</a:t>
            </a:r>
          </a:p>
          <a:p>
            <a:r>
              <a:rPr lang="en-US" sz="3600" dirty="0" smtClean="0"/>
              <a:t>Japan mainland bombed at will</a:t>
            </a:r>
          </a:p>
          <a:p>
            <a:r>
              <a:rPr lang="en-US" sz="3600" dirty="0" smtClean="0"/>
              <a:t>General Hideki </a:t>
            </a:r>
            <a:r>
              <a:rPr lang="en-US" sz="3600" dirty="0" err="1" smtClean="0"/>
              <a:t>Tojo</a:t>
            </a:r>
            <a:r>
              <a:rPr lang="en-US" sz="3600" dirty="0" smtClean="0"/>
              <a:t>   (Prime Minister</a:t>
            </a:r>
            <a:r>
              <a:rPr lang="en-US" sz="3600" dirty="0" smtClean="0"/>
              <a:t>) </a:t>
            </a:r>
            <a:r>
              <a:rPr lang="en-US" sz="3600" dirty="0" smtClean="0"/>
              <a:t>refused to surrender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Victory over Japan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48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587794"/>
            <a:ext cx="8763000" cy="5117806"/>
          </a:xfrm>
        </p:spPr>
        <p:txBody>
          <a:bodyPr>
            <a:noAutofit/>
          </a:bodyPr>
          <a:lstStyle/>
          <a:p>
            <a:pPr>
              <a:buSzPct val="65000"/>
            </a:pPr>
            <a:r>
              <a:rPr lang="en-US" sz="2600" dirty="0" smtClean="0"/>
              <a:t>Japan is retreating and loses big battles to ALLIES (Iwo Jima &amp; Okinawa)</a:t>
            </a:r>
          </a:p>
          <a:p>
            <a:pPr>
              <a:buSzPct val="65000"/>
            </a:pPr>
            <a:r>
              <a:rPr lang="en-US" sz="2600" dirty="0" smtClean="0"/>
              <a:t>Use Kamikaze pilots: suicide pilots w/bombs in planes</a:t>
            </a:r>
          </a:p>
          <a:p>
            <a:pPr>
              <a:buSzPct val="65000"/>
            </a:pPr>
            <a:r>
              <a:rPr lang="en-US" sz="2600" dirty="0" smtClean="0"/>
              <a:t>Allies moving closer to Japan</a:t>
            </a:r>
          </a:p>
          <a:p>
            <a:pPr>
              <a:buSzPct val="65000"/>
            </a:pPr>
            <a:r>
              <a:rPr lang="en-US" sz="2600" dirty="0" smtClean="0"/>
              <a:t>July 26,1945 Truman warned Japan of “prompt and utter destruction” if they don’t surrender at once</a:t>
            </a:r>
          </a:p>
          <a:p>
            <a:pPr>
              <a:buSzPct val="65000"/>
            </a:pPr>
            <a:r>
              <a:rPr lang="en-US" sz="2600" dirty="0" smtClean="0"/>
              <a:t>Aug 6 ”Little boy” dropped first by The Enola Gay on Hiroshima</a:t>
            </a:r>
          </a:p>
          <a:p>
            <a:pPr>
              <a:buSzPct val="65000"/>
            </a:pPr>
            <a:r>
              <a:rPr lang="en-US" sz="2600" dirty="0" smtClean="0"/>
              <a:t>Aug 9 bomb dropped on Nagasaki</a:t>
            </a:r>
          </a:p>
          <a:p>
            <a:pPr>
              <a:buSzPct val="65000"/>
            </a:pPr>
            <a:r>
              <a:rPr lang="en-US" sz="2600" dirty="0" smtClean="0"/>
              <a:t>Sept. 2 Japan surrendered V-J Day</a:t>
            </a:r>
          </a:p>
          <a:p>
            <a:pPr marL="0" indent="0">
              <a:buSzPct val="65000"/>
              <a:buNone/>
            </a:pPr>
            <a:r>
              <a:rPr lang="en-US" sz="2600" dirty="0" smtClean="0"/>
              <a:t>             </a:t>
            </a:r>
            <a:endParaRPr lang="en-US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533400"/>
            <a:ext cx="8381260" cy="1054394"/>
          </a:xfrm>
        </p:spPr>
        <p:txBody>
          <a:bodyPr/>
          <a:lstStyle/>
          <a:p>
            <a:r>
              <a:rPr lang="en-US" sz="5400" dirty="0"/>
              <a:t>Victory In Japan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pcontent.answcdn.com/wikipedia/commons/thumb/6/6a/Little_boy.jpg/300px-Little_b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5390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at ma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56" y="3581400"/>
            <a:ext cx="5354437" cy="32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pm17038\Desktop\atom_bo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68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iroshima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0"/>
            <a:ext cx="4327836" cy="686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547px-Nagasaki_1945_-_Before_and_after_(adjusted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613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3962401"/>
            <a:ext cx="4114800" cy="2590800"/>
          </a:xfrm>
        </p:spPr>
        <p:txBody>
          <a:bodyPr/>
          <a:lstStyle/>
          <a:p>
            <a:r>
              <a:rPr lang="en-US" sz="2800" b="1" dirty="0"/>
              <a:t>Nagasaki:</a:t>
            </a:r>
          </a:p>
          <a:p>
            <a:endParaRPr lang="en-US" sz="2800" b="1" dirty="0"/>
          </a:p>
          <a:p>
            <a:r>
              <a:rPr lang="en-US" sz="2800" b="1" dirty="0"/>
              <a:t>75,000+ casualties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://ckom.com/sites/default/files/news-image/Historical%20-%20wikipedia%20file%20photo-%20Hiroshima%20in%20the%20aftermath%20of%20the%20atomic%20bomb%201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"/>
            <a:ext cx="64389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newclearvision.com/wp-content/uploads/2011/08/Hiroshima_Nagasaki_in_19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3581401"/>
            <a:ext cx="490876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0500" y="1524000"/>
            <a:ext cx="2514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Hiroshima:</a:t>
            </a:r>
          </a:p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150,000+ casualties</a:t>
            </a:r>
          </a:p>
        </p:txBody>
      </p:sp>
    </p:spTree>
    <p:extLst>
      <p:ext uri="{BB962C8B-B14F-4D97-AF65-F5344CB8AC3E}">
        <p14:creationId xmlns:p14="http://schemas.microsoft.com/office/powerpoint/2010/main" val="1696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Soviet Union 22 million dead</a:t>
            </a:r>
          </a:p>
          <a:p>
            <a:r>
              <a:rPr lang="en-US" sz="3200" dirty="0" smtClean="0"/>
              <a:t>Germany 8 million dead</a:t>
            </a:r>
          </a:p>
          <a:p>
            <a:r>
              <a:rPr lang="en-US" sz="3200" dirty="0" smtClean="0"/>
              <a:t>Japan 2 million dead</a:t>
            </a:r>
          </a:p>
          <a:p>
            <a:r>
              <a:rPr lang="en-US" sz="3200" dirty="0" smtClean="0"/>
              <a:t>USA 300,000 dead</a:t>
            </a:r>
          </a:p>
          <a:p>
            <a:r>
              <a:rPr lang="en-US" sz="3200" dirty="0" smtClean="0"/>
              <a:t>Jews 6 million dead</a:t>
            </a:r>
          </a:p>
          <a:p>
            <a:r>
              <a:rPr lang="en-US" sz="3200" dirty="0" smtClean="0"/>
              <a:t>Over 55 million dead</a:t>
            </a:r>
          </a:p>
          <a:p>
            <a:r>
              <a:rPr lang="en-US" sz="3200" dirty="0" smtClean="0"/>
              <a:t>Most destructive war in history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Effects of WWII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678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4457"/>
            <a:ext cx="4419600" cy="4391706"/>
          </a:xfrm>
        </p:spPr>
        <p:txBody>
          <a:bodyPr/>
          <a:lstStyle/>
          <a:p>
            <a:r>
              <a:rPr lang="en-US" sz="3200" dirty="0" smtClean="0"/>
              <a:t>Nuremburg</a:t>
            </a:r>
            <a:r>
              <a:rPr lang="en-US" sz="3200" dirty="0" smtClean="0"/>
              <a:t>, Germany </a:t>
            </a:r>
          </a:p>
          <a:p>
            <a:r>
              <a:rPr lang="en-US" sz="3200" dirty="0" smtClean="0"/>
              <a:t>Nov. 1945 – Sept. 1946</a:t>
            </a:r>
          </a:p>
          <a:p>
            <a:r>
              <a:rPr lang="en-US" sz="3200" dirty="0" smtClean="0"/>
              <a:t>Nazi war criminals</a:t>
            </a:r>
          </a:p>
          <a:p>
            <a:r>
              <a:rPr lang="en-US" sz="3200" dirty="0" smtClean="0"/>
              <a:t>“Crimes against humanity”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War Criminal Trials</a:t>
            </a:r>
            <a:endParaRPr lang="en-US" sz="4000" dirty="0"/>
          </a:p>
        </p:txBody>
      </p:sp>
      <p:pic>
        <p:nvPicPr>
          <p:cNvPr id="4" name="Picture 4" descr="nuremburg t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64657"/>
            <a:ext cx="4343400" cy="348297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1148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1942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65370" cy="6858000"/>
          </a:xfrm>
          <a:prstGeom prst="rect">
            <a:avLst/>
          </a:prstGeom>
          <a:noFill/>
          <a:ln/>
        </p:spPr>
      </p:pic>
      <p:pic>
        <p:nvPicPr>
          <p:cNvPr id="1026" name="Picture 2" descr="C:\Users\tpm17038\Desktop\64869-004-AE988F6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9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52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/>
              <a:t>Japan attacks the U.S. at Pearl Harbor.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"I fear all we have done is to awaken a sleeping giant and fill him with a terrible resolve." – Yamamoto (probably fake)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"I can run wild for six months … after that, I have no expectation of success." – Yamamoto (known to be true)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U.S. Declares war the next day. (December 8, 1941)</a:t>
            </a:r>
          </a:p>
          <a:p>
            <a:pPr>
              <a:lnSpc>
                <a:spcPct val="80000"/>
              </a:lnSpc>
            </a:pPr>
            <a:r>
              <a:rPr lang="en-US" sz="3200" dirty="0" smtClean="0"/>
              <a:t>Germany declares war on U.S. on December 11, 1941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December 7, 1941</a:t>
            </a:r>
            <a:br>
              <a:rPr lang="en-US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31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pm17038\Desktop\Pearl_Harbor_looking_southwest-Oct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g199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6676"/>
            <a:ext cx="9144000" cy="6894095"/>
          </a:xfrm>
          <a:prstGeom prst="rect">
            <a:avLst/>
          </a:prstGeom>
          <a:noFill/>
        </p:spPr>
      </p:pic>
      <p:pic>
        <p:nvPicPr>
          <p:cNvPr id="2051" name="Picture 3" descr="C:\Users\tpm17038\Desktop\pearl_harbor_anniversary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" y="-66676"/>
            <a:ext cx="9211523" cy="692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pm17038\Desktop\Pearl_Harb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" y="-66676"/>
            <a:ext cx="9211524" cy="692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pm17038\Desktop\uss-arizona-burn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" y="-66676"/>
            <a:ext cx="9224087" cy="68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pm17038\Desktop\Yamamoto-Isorok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-70536"/>
            <a:ext cx="5638800" cy="688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66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German </a:t>
            </a:r>
            <a:r>
              <a:rPr lang="en-US" sz="3200" dirty="0" err="1" smtClean="0"/>
              <a:t>u-boats</a:t>
            </a:r>
            <a:r>
              <a:rPr lang="en-US" sz="3200" dirty="0" smtClean="0"/>
              <a:t> threatened shipping</a:t>
            </a:r>
          </a:p>
          <a:p>
            <a:r>
              <a:rPr lang="en-US" sz="3200" dirty="0" smtClean="0"/>
              <a:t>German battleship ‘Bismarck’ was hunted down and sunk by the allies</a:t>
            </a:r>
          </a:p>
          <a:p>
            <a:r>
              <a:rPr lang="en-US" sz="3200" dirty="0" smtClean="0"/>
              <a:t>Allies were winning the battle for the Atlantic</a:t>
            </a:r>
          </a:p>
          <a:p>
            <a:r>
              <a:rPr lang="en-US" sz="3200" dirty="0" smtClean="0"/>
              <a:t>Allied air offensive directed at German industry weakened the will of German civilians 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Sea &amp; Air Battles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488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pm17038\Desktop\article-1318252-013CEB490000044D-663_634x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8847" cy="687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pm17038\Desktop\Bismar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94765" cy="690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9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2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July 1942 Soviet army in full retreat</a:t>
            </a:r>
          </a:p>
          <a:p>
            <a:r>
              <a:rPr lang="en-US" sz="2800" dirty="0" smtClean="0"/>
              <a:t>By November Germany occupied 9/10 of Stalingrad </a:t>
            </a:r>
          </a:p>
          <a:p>
            <a:r>
              <a:rPr lang="en-US" sz="2800" dirty="0" smtClean="0"/>
              <a:t>Stalin wanted a second front</a:t>
            </a:r>
          </a:p>
          <a:p>
            <a:r>
              <a:rPr lang="en-US" sz="2800" dirty="0" smtClean="0"/>
              <a:t>Churchill said “No”</a:t>
            </a:r>
          </a:p>
          <a:p>
            <a:r>
              <a:rPr lang="en-US" sz="2800" dirty="0" smtClean="0"/>
              <a:t>Soviets reinforced </a:t>
            </a:r>
          </a:p>
          <a:p>
            <a:r>
              <a:rPr lang="en-US" sz="2800" dirty="0" smtClean="0"/>
              <a:t>Nov. 19, 1942 Soviets counterattack</a:t>
            </a:r>
          </a:p>
          <a:p>
            <a:r>
              <a:rPr lang="en-US" sz="2800" dirty="0" smtClean="0"/>
              <a:t>German supply lines were cut</a:t>
            </a:r>
          </a:p>
          <a:p>
            <a:r>
              <a:rPr lang="en-US" sz="2800" dirty="0" smtClean="0"/>
              <a:t>German troops not prepared for Russian winter(-50 degrees)</a:t>
            </a:r>
          </a:p>
          <a:p>
            <a:r>
              <a:rPr lang="en-US" sz="2800" dirty="0" smtClean="0"/>
              <a:t>Hitler refused to allow his troops to retreat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Stalingrad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550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id">
  <a:themeElements>
    <a:clrScheme name="Custom 27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D1B10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1008</Words>
  <Application>Microsoft Office PowerPoint</Application>
  <PresentationFormat>On-screen Show (4:3)</PresentationFormat>
  <Paragraphs>147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Franklin Gothic Medium</vt:lpstr>
      <vt:lpstr>Wingdings</vt:lpstr>
      <vt:lpstr>Wingdings 2</vt:lpstr>
      <vt:lpstr>iRespondQuestionMaster</vt:lpstr>
      <vt:lpstr>iRespondGraphMaster</vt:lpstr>
      <vt:lpstr>Grid</vt:lpstr>
      <vt:lpstr>WWII</vt:lpstr>
      <vt:lpstr>Axis and Allies</vt:lpstr>
      <vt:lpstr>1942</vt:lpstr>
      <vt:lpstr>PowerPoint Presentation</vt:lpstr>
      <vt:lpstr> December 7, 1941 </vt:lpstr>
      <vt:lpstr>PowerPoint Presentation</vt:lpstr>
      <vt:lpstr>Sea &amp; Air Battles</vt:lpstr>
      <vt:lpstr>PowerPoint Presentation</vt:lpstr>
      <vt:lpstr>Stalingrad</vt:lpstr>
      <vt:lpstr>PowerPoint Presentation</vt:lpstr>
      <vt:lpstr>War in the Desert</vt:lpstr>
      <vt:lpstr>PowerPoint Presentation</vt:lpstr>
      <vt:lpstr>Invasion of Italy</vt:lpstr>
      <vt:lpstr>Italy Conquered</vt:lpstr>
      <vt:lpstr>War in the Pacific  Midway</vt:lpstr>
      <vt:lpstr>PowerPoint Presentation</vt:lpstr>
      <vt:lpstr>War in the Pacific Guadalcanal (Aug. 1942)</vt:lpstr>
      <vt:lpstr>The War Comes to an End:  Allies Invade FRANCE</vt:lpstr>
      <vt:lpstr>Allies Invade France: Operation Overlord</vt:lpstr>
      <vt:lpstr>PowerPoint Presentation</vt:lpstr>
      <vt:lpstr>The Battle of the Bulge</vt:lpstr>
      <vt:lpstr>Yalta February 1945</vt:lpstr>
      <vt:lpstr>PowerPoint Presentation</vt:lpstr>
      <vt:lpstr>Germany’s Unconditional Surrender</vt:lpstr>
      <vt:lpstr>PowerPoint Presentation</vt:lpstr>
      <vt:lpstr>The Manhattan Project</vt:lpstr>
      <vt:lpstr>IN THE PACIFIC: Battle of Okinawa, Operation Iceberg</vt:lpstr>
      <vt:lpstr>Potsdam July 1945</vt:lpstr>
      <vt:lpstr>PowerPoint Presentation</vt:lpstr>
      <vt:lpstr>Victory over Japan</vt:lpstr>
      <vt:lpstr>Victory In Japan </vt:lpstr>
      <vt:lpstr>PowerPoint Presentation</vt:lpstr>
      <vt:lpstr>PowerPoint Presentation</vt:lpstr>
      <vt:lpstr>Effects of WWII</vt:lpstr>
      <vt:lpstr>War Criminal Trials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WWII</dc:title>
  <dc:creator>Phillip Thurmond</dc:creator>
  <cp:lastModifiedBy>Lyndsay Fleming</cp:lastModifiedBy>
  <cp:revision>9</cp:revision>
  <dcterms:created xsi:type="dcterms:W3CDTF">2015-04-14T21:16:25Z</dcterms:created>
  <dcterms:modified xsi:type="dcterms:W3CDTF">2015-11-10T13:55:50Z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