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sldIdLst>
    <p:sldId id="256" r:id="rId4"/>
    <p:sldId id="257" r:id="rId5"/>
    <p:sldId id="268" r:id="rId6"/>
    <p:sldId id="269" r:id="rId7"/>
    <p:sldId id="270" r:id="rId8"/>
    <p:sldId id="258" r:id="rId9"/>
    <p:sldId id="271" r:id="rId10"/>
    <p:sldId id="272" r:id="rId11"/>
    <p:sldId id="273" r:id="rId12"/>
    <p:sldId id="259" r:id="rId13"/>
    <p:sldId id="274" r:id="rId14"/>
    <p:sldId id="260" r:id="rId15"/>
    <p:sldId id="275" r:id="rId16"/>
    <p:sldId id="276" r:id="rId17"/>
    <p:sldId id="277" r:id="rId18"/>
    <p:sldId id="261" r:id="rId19"/>
    <p:sldId id="278" r:id="rId20"/>
    <p:sldId id="262" r:id="rId21"/>
    <p:sldId id="279" r:id="rId22"/>
    <p:sldId id="280" r:id="rId23"/>
    <p:sldId id="263" r:id="rId24"/>
    <p:sldId id="281" r:id="rId25"/>
    <p:sldId id="282" r:id="rId26"/>
    <p:sldId id="264" r:id="rId27"/>
    <p:sldId id="265" r:id="rId28"/>
    <p:sldId id="266" r:id="rId29"/>
    <p:sldId id="283" r:id="rId30"/>
    <p:sldId id="267" r:id="rId31"/>
    <p:sldId id="284" r:id="rId32"/>
    <p:sldId id="28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10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25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5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39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4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4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5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10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533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15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0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54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08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31ED08B-A318-4AB7-9ABC-588CF951D1A7}" type="datetimeFigureOut">
              <a:rPr lang="en-US" smtClean="0"/>
              <a:t>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E2D04A-183E-4D1D-A890-FBF1471C8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92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5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855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January 15,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Phoenicians and Greeks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28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024744" cy="1143000"/>
          </a:xfrm>
        </p:spPr>
        <p:txBody>
          <a:bodyPr/>
          <a:lstStyle/>
          <a:p>
            <a:r>
              <a:rPr lang="en-US" dirty="0" smtClean="0"/>
              <a:t>Greek Geography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05000"/>
            <a:ext cx="7414708" cy="3508977"/>
          </a:xfrm>
        </p:spPr>
        <p:txBody>
          <a:bodyPr/>
          <a:lstStyle/>
          <a:p>
            <a:pPr lvl="0"/>
            <a:r>
              <a:rPr lang="en-US" sz="3200" dirty="0"/>
              <a:t>Greece is a mountainous </a:t>
            </a:r>
            <a:r>
              <a:rPr lang="en-US" sz="3200" dirty="0" smtClean="0"/>
              <a:t>peninsula </a:t>
            </a:r>
            <a:r>
              <a:rPr lang="en-US" sz="3200" dirty="0"/>
              <a:t>and hundreds of small islands in the </a:t>
            </a:r>
            <a:r>
              <a:rPr lang="en-US" sz="3200" dirty="0" smtClean="0"/>
              <a:t>Aegean </a:t>
            </a:r>
            <a:r>
              <a:rPr lang="en-US" sz="3200" dirty="0"/>
              <a:t>Sea. </a:t>
            </a:r>
          </a:p>
          <a:p>
            <a:pPr lvl="0"/>
            <a:r>
              <a:rPr lang="en-US" sz="3200" dirty="0"/>
              <a:t>Greek life revolved round the </a:t>
            </a:r>
            <a:r>
              <a:rPr lang="en-US" sz="3200" dirty="0" smtClean="0"/>
              <a:t>sea.  </a:t>
            </a:r>
            <a:r>
              <a:rPr lang="en-US" sz="3200" dirty="0"/>
              <a:t>The climate is mild.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tpm17038\Desktop\map_of_gree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3609" cy="68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2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744" cy="1143000"/>
          </a:xfrm>
        </p:spPr>
        <p:txBody>
          <a:bodyPr/>
          <a:lstStyle/>
          <a:p>
            <a:r>
              <a:rPr lang="en-US" dirty="0" smtClean="0"/>
              <a:t>Early Greeks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6200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The earliest of all the Greeks were the </a:t>
            </a:r>
            <a:r>
              <a:rPr lang="en-US" sz="2800" dirty="0" err="1" smtClean="0"/>
              <a:t>Mycenaeans</a:t>
            </a:r>
            <a:r>
              <a:rPr lang="en-US" sz="2800" dirty="0" smtClean="0"/>
              <a:t>.  </a:t>
            </a:r>
            <a:r>
              <a:rPr lang="en-US" sz="2800" dirty="0"/>
              <a:t>They were influenced by their encounters with the </a:t>
            </a:r>
            <a:r>
              <a:rPr lang="en-US" sz="2800" dirty="0" smtClean="0"/>
              <a:t>Minoans. </a:t>
            </a:r>
            <a:endParaRPr lang="en-US" sz="2800" dirty="0"/>
          </a:p>
          <a:p>
            <a:pPr lvl="0"/>
            <a:r>
              <a:rPr lang="en-US" sz="2800" dirty="0"/>
              <a:t>In the 1200s B.C. the </a:t>
            </a:r>
            <a:r>
              <a:rPr lang="en-US" sz="2800" dirty="0" err="1"/>
              <a:t>Mycenaeans</a:t>
            </a:r>
            <a:r>
              <a:rPr lang="en-US" sz="2800" dirty="0"/>
              <a:t> fought a ten year war against the city-state of </a:t>
            </a:r>
            <a:r>
              <a:rPr lang="en-US" sz="2800" dirty="0" smtClean="0"/>
              <a:t>Troy.  </a:t>
            </a:r>
            <a:r>
              <a:rPr lang="en-US" sz="2800" dirty="0"/>
              <a:t>This is known as the </a:t>
            </a:r>
            <a:r>
              <a:rPr lang="en-US" sz="2800" dirty="0" smtClean="0"/>
              <a:t>Trojan War</a:t>
            </a:r>
            <a:r>
              <a:rPr lang="en-US" sz="2800" dirty="0"/>
              <a:t>.  It is said that the war began when Helen, the wife of a Greek king, was kidnapped by a Trojan Prince. </a:t>
            </a:r>
          </a:p>
          <a:p>
            <a:pPr lvl="0"/>
            <a:r>
              <a:rPr lang="en-US" sz="2800" dirty="0"/>
              <a:t>In 1200 B.C. the Mycenaean civilization collapsed and was replaced by the </a:t>
            </a:r>
            <a:r>
              <a:rPr lang="en-US" sz="2800" dirty="0" smtClean="0"/>
              <a:t>Dorian.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62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tpm17038\Desktop\h2_74.51.9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-9041"/>
            <a:ext cx="6446595" cy="69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1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pm17038\Desktop\2010the_trojan_war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972"/>
            <a:ext cx="9144000" cy="688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1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tpm17038\Desktop\12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5" y="0"/>
            <a:ext cx="91310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2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990600"/>
            <a:ext cx="7391400" cy="4876800"/>
          </a:xfrm>
        </p:spPr>
        <p:txBody>
          <a:bodyPr>
            <a:normAutofit/>
          </a:bodyPr>
          <a:lstStyle/>
          <a:p>
            <a:pPr lvl="0"/>
            <a:r>
              <a:rPr lang="en-US" sz="3000" dirty="0"/>
              <a:t>Little is known about the Dorians due to a lack of </a:t>
            </a:r>
            <a:r>
              <a:rPr lang="en-US" sz="3000" dirty="0" smtClean="0"/>
              <a:t>written </a:t>
            </a:r>
            <a:r>
              <a:rPr lang="en-US" sz="3000" dirty="0"/>
              <a:t>records.  Greek civilization declined during this time. </a:t>
            </a:r>
          </a:p>
          <a:p>
            <a:pPr lvl="0"/>
            <a:r>
              <a:rPr lang="en-US" sz="3000" dirty="0"/>
              <a:t>Due to no writing system people learned through </a:t>
            </a:r>
            <a:r>
              <a:rPr lang="en-US" sz="3000" dirty="0" smtClean="0"/>
              <a:t>spoken </a:t>
            </a:r>
            <a:r>
              <a:rPr lang="en-US" sz="3000" dirty="0"/>
              <a:t>word.  The greatest of all the storytellers was </a:t>
            </a:r>
            <a:r>
              <a:rPr lang="en-US" sz="3000" dirty="0" smtClean="0"/>
              <a:t>Homer.  </a:t>
            </a:r>
            <a:r>
              <a:rPr lang="en-US" sz="3000" dirty="0"/>
              <a:t>He </a:t>
            </a:r>
            <a:r>
              <a:rPr lang="en-US" sz="3000" dirty="0" smtClean="0"/>
              <a:t>told epics </a:t>
            </a:r>
            <a:r>
              <a:rPr lang="en-US" sz="3000" dirty="0"/>
              <a:t>like the </a:t>
            </a:r>
            <a:r>
              <a:rPr lang="en-US" sz="3000" dirty="0" smtClean="0"/>
              <a:t>Iliad.  </a:t>
            </a:r>
          </a:p>
          <a:p>
            <a:pPr lvl="0"/>
            <a:r>
              <a:rPr lang="en-US" sz="3000" dirty="0" smtClean="0"/>
              <a:t>Greek </a:t>
            </a:r>
            <a:r>
              <a:rPr lang="en-US" sz="3000" dirty="0"/>
              <a:t>myths were also created during this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8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pm17038\Desktop\Homer_British_Muse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483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8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Rise of City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676400"/>
            <a:ext cx="7490908" cy="4724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By 750 B.C. the </a:t>
            </a:r>
            <a:r>
              <a:rPr lang="en-US" dirty="0" smtClean="0"/>
              <a:t>polis or </a:t>
            </a:r>
            <a:r>
              <a:rPr lang="en-US" dirty="0"/>
              <a:t>city-state was the fundamental political unit in ancient Greece. </a:t>
            </a:r>
          </a:p>
          <a:p>
            <a:pPr lvl="0"/>
            <a:r>
              <a:rPr lang="en-US" dirty="0"/>
              <a:t>Two of the greatest city-states were </a:t>
            </a:r>
            <a:r>
              <a:rPr lang="en-US" dirty="0" smtClean="0"/>
              <a:t>Athens </a:t>
            </a:r>
            <a:r>
              <a:rPr lang="en-US" dirty="0"/>
              <a:t>and </a:t>
            </a:r>
            <a:r>
              <a:rPr lang="en-US" dirty="0" smtClean="0"/>
              <a:t>Sparta. </a:t>
            </a:r>
            <a:endParaRPr lang="en-US" dirty="0"/>
          </a:p>
          <a:p>
            <a:pPr lvl="0"/>
            <a:r>
              <a:rPr lang="en-US" dirty="0"/>
              <a:t>Athens: known for its </a:t>
            </a:r>
            <a:r>
              <a:rPr lang="en-US" dirty="0" smtClean="0"/>
              <a:t>democracy, </a:t>
            </a:r>
            <a:r>
              <a:rPr lang="en-US" dirty="0"/>
              <a:t>the outlawing of </a:t>
            </a:r>
            <a:r>
              <a:rPr lang="en-US" dirty="0" smtClean="0"/>
              <a:t>slavery, </a:t>
            </a:r>
            <a:r>
              <a:rPr lang="en-US" dirty="0"/>
              <a:t>and a </a:t>
            </a:r>
            <a:r>
              <a:rPr lang="en-US" dirty="0" smtClean="0"/>
              <a:t>central </a:t>
            </a:r>
            <a:r>
              <a:rPr lang="en-US" dirty="0"/>
              <a:t>governing body. </a:t>
            </a:r>
          </a:p>
          <a:p>
            <a:pPr lvl="0"/>
            <a:r>
              <a:rPr lang="en-US" dirty="0"/>
              <a:t>Sparta: known for the creation of a </a:t>
            </a:r>
            <a:r>
              <a:rPr lang="en-US" dirty="0" smtClean="0"/>
              <a:t>military state.  </a:t>
            </a:r>
            <a:r>
              <a:rPr lang="en-US" dirty="0"/>
              <a:t>Taxation of a conquered group the </a:t>
            </a:r>
            <a:r>
              <a:rPr lang="en-US" dirty="0" smtClean="0"/>
              <a:t>helots. </a:t>
            </a:r>
            <a:r>
              <a:rPr lang="en-US" dirty="0"/>
              <a:t>Central governing body where a group of 30 </a:t>
            </a:r>
            <a:r>
              <a:rPr lang="en-US" dirty="0" smtClean="0"/>
              <a:t>elders </a:t>
            </a:r>
            <a:r>
              <a:rPr lang="en-US" dirty="0"/>
              <a:t>proposed and made.  The most powerful Greek </a:t>
            </a:r>
            <a:r>
              <a:rPr lang="en-US" dirty="0" smtClean="0"/>
              <a:t>army. 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C:\Users\tpm17038\Desktop\ancient-ath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35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744" cy="1143000"/>
          </a:xfrm>
        </p:spPr>
        <p:txBody>
          <a:bodyPr/>
          <a:lstStyle/>
          <a:p>
            <a:r>
              <a:rPr lang="en-US" dirty="0" smtClean="0"/>
              <a:t>Early Seafaring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338508" cy="45720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From 2000 to 1400 B.C. a group called the </a:t>
            </a:r>
            <a:r>
              <a:rPr lang="en-US" sz="2800" dirty="0" smtClean="0"/>
              <a:t>Minoans </a:t>
            </a:r>
            <a:r>
              <a:rPr lang="en-US" sz="2800" dirty="0"/>
              <a:t>dominated trading on the Mediterranean Sea.  They lived on an island of </a:t>
            </a:r>
            <a:r>
              <a:rPr lang="en-US" sz="2800" dirty="0" smtClean="0"/>
              <a:t>Crete.</a:t>
            </a:r>
            <a:endParaRPr lang="en-US" sz="2800" dirty="0"/>
          </a:p>
          <a:p>
            <a:pPr lvl="0"/>
            <a:r>
              <a:rPr lang="en-US" sz="2800" dirty="0"/>
              <a:t>The Minoans left behind wall </a:t>
            </a:r>
            <a:r>
              <a:rPr lang="en-US" sz="2800" dirty="0" smtClean="0"/>
              <a:t>paintings, </a:t>
            </a:r>
            <a:r>
              <a:rPr lang="en-US" sz="2800" dirty="0"/>
              <a:t>seals, and vases.  The art </a:t>
            </a:r>
            <a:r>
              <a:rPr lang="en-US" sz="2800" dirty="0" smtClean="0"/>
              <a:t>suggest women </a:t>
            </a:r>
            <a:r>
              <a:rPr lang="en-US" sz="2800" dirty="0"/>
              <a:t>played a key role in their culture. </a:t>
            </a:r>
          </a:p>
          <a:p>
            <a:pPr lvl="0"/>
            <a:r>
              <a:rPr lang="en-US" sz="2800" dirty="0"/>
              <a:t>It is unclear why the civilization ended around 1200 B.C.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3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tpm17038\Desktop\spartan_soldi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764" cy="685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76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8081"/>
            <a:ext cx="7024744" cy="1143000"/>
          </a:xfrm>
        </p:spPr>
        <p:txBody>
          <a:bodyPr/>
          <a:lstStyle/>
          <a:p>
            <a:r>
              <a:rPr lang="en-US" dirty="0" smtClean="0"/>
              <a:t>Persian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7795708" cy="5181600"/>
          </a:xfrm>
        </p:spPr>
        <p:txBody>
          <a:bodyPr>
            <a:noAutofit/>
          </a:bodyPr>
          <a:lstStyle/>
          <a:p>
            <a:pPr lvl="0"/>
            <a:r>
              <a:rPr lang="en-US" sz="2100" dirty="0"/>
              <a:t>In 546 B.C. the Persians conquered the area of </a:t>
            </a:r>
            <a:r>
              <a:rPr lang="en-US" sz="2100" dirty="0" smtClean="0"/>
              <a:t>Anatolia </a:t>
            </a:r>
            <a:r>
              <a:rPr lang="en-US" sz="2100" dirty="0"/>
              <a:t>(present day Turkey). </a:t>
            </a:r>
          </a:p>
          <a:p>
            <a:pPr lvl="0"/>
            <a:r>
              <a:rPr lang="en-US" sz="2100" dirty="0"/>
              <a:t>In 490 B.C. 25,000 Persians under their king Darius were defeated by 10,000 </a:t>
            </a:r>
            <a:r>
              <a:rPr lang="en-US" sz="2100" dirty="0" smtClean="0"/>
              <a:t>Persians </a:t>
            </a:r>
            <a:r>
              <a:rPr lang="en-US" sz="2100" dirty="0"/>
              <a:t>at the Battle </a:t>
            </a:r>
            <a:r>
              <a:rPr lang="en-US" sz="2100" dirty="0" smtClean="0"/>
              <a:t>of Marathon.  </a:t>
            </a:r>
            <a:r>
              <a:rPr lang="en-US" sz="2100" dirty="0"/>
              <a:t>Persians lost 6000 while the Athenians lost fewer than 200. </a:t>
            </a:r>
          </a:p>
          <a:p>
            <a:pPr lvl="0"/>
            <a:r>
              <a:rPr lang="en-US" sz="2100" dirty="0"/>
              <a:t>Ten years later the Persian king Xerxes set out to crush </a:t>
            </a:r>
            <a:r>
              <a:rPr lang="en-US" sz="2100" dirty="0" smtClean="0"/>
              <a:t>Athens. </a:t>
            </a:r>
            <a:endParaRPr lang="en-US" sz="2100" dirty="0"/>
          </a:p>
          <a:p>
            <a:pPr lvl="0"/>
            <a:r>
              <a:rPr lang="en-US" sz="2100" dirty="0"/>
              <a:t>At the Battle of Thermopylae the Persian army was held back for three days by 7,000 Greeks including 300 </a:t>
            </a:r>
            <a:r>
              <a:rPr lang="en-US" sz="2100" dirty="0" smtClean="0"/>
              <a:t>Spartans.</a:t>
            </a:r>
          </a:p>
          <a:p>
            <a:pPr lvl="0"/>
            <a:r>
              <a:rPr lang="en-US" sz="2100" dirty="0" smtClean="0"/>
              <a:t>Eventually </a:t>
            </a:r>
            <a:r>
              <a:rPr lang="en-US" sz="2100" dirty="0"/>
              <a:t>Xerxes was defeated at the Battle of Salamis where his navy was destroyed by the Athenian navy. </a:t>
            </a:r>
          </a:p>
          <a:p>
            <a:pPr lvl="0"/>
            <a:r>
              <a:rPr lang="en-US" sz="2100" dirty="0"/>
              <a:t>In 478 B.C. some Greek city-states formed the </a:t>
            </a:r>
            <a:r>
              <a:rPr lang="en-US" sz="2100" dirty="0" smtClean="0"/>
              <a:t>Delian </a:t>
            </a:r>
            <a:r>
              <a:rPr lang="en-US" sz="2100" dirty="0"/>
              <a:t>League.  </a:t>
            </a:r>
          </a:p>
        </p:txBody>
      </p:sp>
    </p:spTree>
    <p:extLst>
      <p:ext uri="{BB962C8B-B14F-4D97-AF65-F5344CB8AC3E}">
        <p14:creationId xmlns:p14="http://schemas.microsoft.com/office/powerpoint/2010/main" val="26597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tpm17038\Desktop\batlle of thermopyl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1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 descr="C:\Users\tpm17038\Desktop\Xerxes_I,_the_Great,_King_of_Per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715000" cy="68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1143000"/>
          </a:xfrm>
        </p:spPr>
        <p:txBody>
          <a:bodyPr/>
          <a:lstStyle/>
          <a:p>
            <a:r>
              <a:rPr lang="en-US" dirty="0" smtClean="0"/>
              <a:t>Greece’s Golden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752600"/>
            <a:ext cx="7414708" cy="44958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Athens came to dominate not only the league but </a:t>
            </a:r>
            <a:r>
              <a:rPr lang="en-US" dirty="0" smtClean="0"/>
              <a:t>other city-states too </a:t>
            </a:r>
            <a:r>
              <a:rPr lang="en-US" dirty="0"/>
              <a:t>beginning a golden age for Athens. </a:t>
            </a:r>
          </a:p>
          <a:p>
            <a:pPr lvl="0"/>
            <a:r>
              <a:rPr lang="en-US" dirty="0"/>
              <a:t>Athens leader, </a:t>
            </a:r>
            <a:r>
              <a:rPr lang="en-US" dirty="0" smtClean="0"/>
              <a:t>Pericles, </a:t>
            </a:r>
            <a:r>
              <a:rPr lang="en-US" dirty="0"/>
              <a:t>used the leagues money to change the city-state and used the </a:t>
            </a:r>
            <a:r>
              <a:rPr lang="en-US" dirty="0" smtClean="0"/>
              <a:t>army </a:t>
            </a:r>
            <a:r>
              <a:rPr lang="en-US" dirty="0"/>
              <a:t>to control other city-states.  </a:t>
            </a:r>
          </a:p>
          <a:p>
            <a:pPr lvl="0"/>
            <a:r>
              <a:rPr lang="en-US" dirty="0"/>
              <a:t>During this time art and </a:t>
            </a:r>
            <a:r>
              <a:rPr lang="en-US" dirty="0" smtClean="0"/>
              <a:t>architecture </a:t>
            </a:r>
            <a:r>
              <a:rPr lang="en-US" dirty="0"/>
              <a:t>thrived.  Greeks wrote </a:t>
            </a:r>
            <a:r>
              <a:rPr lang="en-US" dirty="0" smtClean="0"/>
              <a:t>dramas; </a:t>
            </a:r>
            <a:r>
              <a:rPr lang="en-US" dirty="0"/>
              <a:t>both tragedy and </a:t>
            </a:r>
            <a:r>
              <a:rPr lang="en-US" dirty="0" smtClean="0"/>
              <a:t>comedy. </a:t>
            </a:r>
            <a:endParaRPr lang="en-US" dirty="0"/>
          </a:p>
          <a:p>
            <a:pPr lvl="0"/>
            <a:r>
              <a:rPr lang="en-US" dirty="0" smtClean="0"/>
              <a:t>Herodotus </a:t>
            </a:r>
            <a:r>
              <a:rPr lang="en-US" dirty="0"/>
              <a:t>wrote and recorded Greek history.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65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024744" cy="1143000"/>
          </a:xfrm>
        </p:spPr>
        <p:txBody>
          <a:bodyPr/>
          <a:lstStyle/>
          <a:p>
            <a:r>
              <a:rPr lang="en-US" dirty="0" smtClean="0"/>
              <a:t>Peloponnesian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05000"/>
            <a:ext cx="7414708" cy="4191000"/>
          </a:xfrm>
        </p:spPr>
        <p:txBody>
          <a:bodyPr/>
          <a:lstStyle/>
          <a:p>
            <a:pPr lvl="0"/>
            <a:r>
              <a:rPr lang="en-US" sz="2800" dirty="0"/>
              <a:t>As Athens became more prosperous other city-states began to show </a:t>
            </a:r>
            <a:r>
              <a:rPr lang="en-US" sz="2800" dirty="0" smtClean="0"/>
              <a:t>hostility. </a:t>
            </a:r>
            <a:endParaRPr lang="en-US" sz="2800" dirty="0"/>
          </a:p>
          <a:p>
            <a:pPr lvl="0"/>
            <a:r>
              <a:rPr lang="en-US" sz="2800" dirty="0"/>
              <a:t>Leaders in both </a:t>
            </a:r>
            <a:r>
              <a:rPr lang="en-US" sz="2800" dirty="0" smtClean="0"/>
              <a:t>Athens </a:t>
            </a:r>
            <a:r>
              <a:rPr lang="en-US" sz="2800" dirty="0"/>
              <a:t>and </a:t>
            </a:r>
            <a:r>
              <a:rPr lang="en-US" sz="2800" dirty="0" smtClean="0"/>
              <a:t>Sparta </a:t>
            </a:r>
            <a:r>
              <a:rPr lang="en-US" sz="2800" dirty="0"/>
              <a:t>pushed for war with each other and war came in 431 B.C. </a:t>
            </a:r>
          </a:p>
          <a:p>
            <a:pPr lvl="0"/>
            <a:r>
              <a:rPr lang="en-US" sz="2800" dirty="0"/>
              <a:t>Athens had a strong </a:t>
            </a:r>
            <a:r>
              <a:rPr lang="en-US" sz="2800" dirty="0" smtClean="0"/>
              <a:t>navy </a:t>
            </a:r>
            <a:r>
              <a:rPr lang="en-US" sz="2800" dirty="0"/>
              <a:t>and Sparta had a strong </a:t>
            </a:r>
            <a:r>
              <a:rPr lang="en-US" sz="2800" dirty="0" smtClean="0"/>
              <a:t>army. 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00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7772400" cy="510540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Athens was attacked by Sparta from </a:t>
            </a:r>
            <a:r>
              <a:rPr lang="en-US" dirty="0" smtClean="0"/>
              <a:t>land. </a:t>
            </a:r>
            <a:r>
              <a:rPr lang="en-US" dirty="0"/>
              <a:t>In 432 B.C. a </a:t>
            </a:r>
            <a:r>
              <a:rPr lang="en-US" dirty="0" smtClean="0"/>
              <a:t>plague </a:t>
            </a:r>
            <a:r>
              <a:rPr lang="en-US" dirty="0"/>
              <a:t>killed 1/3 of the population including Pericles. </a:t>
            </a:r>
          </a:p>
          <a:p>
            <a:pPr lvl="0"/>
            <a:r>
              <a:rPr lang="en-US" dirty="0"/>
              <a:t>In 421 B.C. the two sides agreed to a </a:t>
            </a:r>
            <a:r>
              <a:rPr lang="en-US" dirty="0" smtClean="0"/>
              <a:t>truce; </a:t>
            </a:r>
            <a:r>
              <a:rPr lang="en-US" dirty="0"/>
              <a:t>however in 415 B.C. Athens sent an army to the island of Sicily to crush Sparta’s ally, </a:t>
            </a:r>
            <a:r>
              <a:rPr lang="en-US" dirty="0" smtClean="0"/>
              <a:t>Syracuse. </a:t>
            </a:r>
            <a:endParaRPr lang="en-US" dirty="0"/>
          </a:p>
          <a:p>
            <a:pPr lvl="0"/>
            <a:r>
              <a:rPr lang="en-US" dirty="0"/>
              <a:t>Athens was defeated.  The war ended in 404 B.C.  when Athens </a:t>
            </a:r>
            <a:r>
              <a:rPr lang="en-US" dirty="0" smtClean="0"/>
              <a:t>surrendered.  </a:t>
            </a:r>
            <a:r>
              <a:rPr lang="en-US" dirty="0"/>
              <a:t>Athens lost its </a:t>
            </a:r>
            <a:r>
              <a:rPr lang="en-US" dirty="0" smtClean="0"/>
              <a:t>empire, </a:t>
            </a:r>
            <a:r>
              <a:rPr lang="en-US" dirty="0"/>
              <a:t>power, and wealth.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5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tpm17038\Desktop\mediterranean-east-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227653" cy="68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7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Greek Philosophy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96200" cy="457200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After the war many were beginning to ask questions.  These people are known as </a:t>
            </a:r>
            <a:r>
              <a:rPr lang="en-US" dirty="0" smtClean="0"/>
              <a:t>philosophers</a:t>
            </a:r>
            <a:endParaRPr lang="en-US" dirty="0"/>
          </a:p>
          <a:p>
            <a:pPr lvl="0"/>
            <a:r>
              <a:rPr lang="en-US" dirty="0"/>
              <a:t>Socrates:  He asked people to question </a:t>
            </a:r>
            <a:r>
              <a:rPr lang="en-US" dirty="0" smtClean="0"/>
              <a:t>themselves.  </a:t>
            </a:r>
            <a:r>
              <a:rPr lang="en-US" dirty="0"/>
              <a:t>He is quoted as saying “ The unexamined life is not worth living”.  A method of consistent questioning is known as the </a:t>
            </a:r>
            <a:r>
              <a:rPr lang="en-US" dirty="0" smtClean="0"/>
              <a:t>Socratic Method</a:t>
            </a:r>
            <a:r>
              <a:rPr lang="en-US" dirty="0"/>
              <a:t>. </a:t>
            </a:r>
          </a:p>
          <a:p>
            <a:pPr lvl="0"/>
            <a:r>
              <a:rPr lang="en-US" dirty="0"/>
              <a:t>399 B.C.- Socrates was put on trial for “corrupting the youth of Athens”.  He was put to death. He died by drinking </a:t>
            </a:r>
            <a:r>
              <a:rPr lang="en-US" dirty="0" smtClean="0"/>
              <a:t>hemlock. </a:t>
            </a:r>
            <a:endParaRPr lang="en-US" dirty="0"/>
          </a:p>
          <a:p>
            <a:pPr lvl="0"/>
            <a:r>
              <a:rPr lang="en-US" dirty="0"/>
              <a:t>Plato:  He was a student of </a:t>
            </a:r>
            <a:r>
              <a:rPr lang="en-US" dirty="0" smtClean="0"/>
              <a:t>Socrates.  </a:t>
            </a:r>
            <a:r>
              <a:rPr lang="en-US" dirty="0"/>
              <a:t>Developed the idea of a </a:t>
            </a:r>
            <a:r>
              <a:rPr lang="en-US" dirty="0" smtClean="0"/>
              <a:t>republic. </a:t>
            </a:r>
            <a:endParaRPr lang="en-US" dirty="0"/>
          </a:p>
          <a:p>
            <a:pPr lvl="0"/>
            <a:r>
              <a:rPr lang="en-US" dirty="0"/>
              <a:t>Aristotle: He was a student of </a:t>
            </a:r>
            <a:r>
              <a:rPr lang="en-US" dirty="0" smtClean="0"/>
              <a:t>Plato. </a:t>
            </a:r>
            <a:r>
              <a:rPr lang="en-US" dirty="0"/>
              <a:t>He developed the basis for the </a:t>
            </a:r>
            <a:r>
              <a:rPr lang="en-US" dirty="0" smtClean="0"/>
              <a:t>scientific </a:t>
            </a:r>
            <a:r>
              <a:rPr lang="en-US" dirty="0"/>
              <a:t>method.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tpm17038\Desktop\75569-004-3B260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1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9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tpm17038\Desktop\Plato_Silanion_Musei_Capitolini_MC13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132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tpm17038\Desktop\Aristotle-Small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0"/>
            <a:ext cx="5130799" cy="6882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0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minoan_fresco_-_bull_jum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Court-ladies-GF-027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4"/>
            <a:ext cx="9144000" cy="68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6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077200" cy="5791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The greatest of all the early seafaring civilizations were the </a:t>
            </a:r>
            <a:r>
              <a:rPr lang="en-US" sz="2800" dirty="0" smtClean="0"/>
              <a:t>Phoenicians.  </a:t>
            </a:r>
            <a:r>
              <a:rPr lang="en-US" sz="2800" dirty="0"/>
              <a:t>They established city-states in what is now known as </a:t>
            </a:r>
            <a:r>
              <a:rPr lang="en-US" sz="2800" dirty="0" smtClean="0"/>
              <a:t>Lebanon.  </a:t>
            </a:r>
            <a:r>
              <a:rPr lang="en-US" sz="2800" dirty="0"/>
              <a:t>They traded throughout the ancient world around the Mediterranean Sea.</a:t>
            </a:r>
          </a:p>
          <a:p>
            <a:pPr lvl="0"/>
            <a:r>
              <a:rPr lang="en-US" sz="2800" dirty="0"/>
              <a:t>The Phoenicians were known for trading many good but a red-purple </a:t>
            </a:r>
            <a:r>
              <a:rPr lang="en-US" sz="2800" dirty="0" smtClean="0"/>
              <a:t>dye. </a:t>
            </a:r>
            <a:endParaRPr lang="en-US" sz="2800" dirty="0"/>
          </a:p>
          <a:p>
            <a:pPr lvl="0"/>
            <a:r>
              <a:rPr lang="en-US" sz="2800" dirty="0"/>
              <a:t>Their greatest legacy is the </a:t>
            </a:r>
            <a:r>
              <a:rPr lang="en-US" sz="2800" dirty="0" smtClean="0"/>
              <a:t>alphabet.  </a:t>
            </a:r>
            <a:r>
              <a:rPr lang="en-US" sz="2800" dirty="0"/>
              <a:t>They created a system of writing were one symbol stood for one sound.  This is known as a </a:t>
            </a:r>
            <a:r>
              <a:rPr lang="en-US" sz="2800" dirty="0" smtClean="0"/>
              <a:t>phonetic </a:t>
            </a:r>
            <a:r>
              <a:rPr lang="en-US" sz="2800" dirty="0"/>
              <a:t>alphabet.  The Greeks would adopt this system.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tpm17038\Desktop\325px-PhoenicianTra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"/>
            <a:ext cx="9144000" cy="683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6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tpm17038\Desktop\ancient_art_of_purpl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85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tpm17038\Desktop\2240245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40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ustin">
  <a:themeElements>
    <a:clrScheme name="Custom 4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595959"/>
      </a:accent1>
      <a:accent2>
        <a:srgbClr val="00A2E6"/>
      </a:accent2>
      <a:accent3>
        <a:srgbClr val="FF000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832</Words>
  <Application>Microsoft Office PowerPoint</Application>
  <PresentationFormat>On-screen Show (4:3)</PresentationFormat>
  <Paragraphs>48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iRespondQuestionMaster</vt:lpstr>
      <vt:lpstr>iRespondGraphMaster</vt:lpstr>
      <vt:lpstr>Austin</vt:lpstr>
      <vt:lpstr>Phoenicians and Greeks</vt:lpstr>
      <vt:lpstr>Early Seafaring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Greek Geography</vt:lpstr>
      <vt:lpstr>PowerPoint Presentation</vt:lpstr>
      <vt:lpstr>Early Greeks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Rise of City States</vt:lpstr>
      <vt:lpstr>PowerPoint Presentation</vt:lpstr>
      <vt:lpstr>PowerPoint Presentation</vt:lpstr>
      <vt:lpstr>Persian War</vt:lpstr>
      <vt:lpstr>PowerPoint Presentation</vt:lpstr>
      <vt:lpstr>PowerPoint Presentation</vt:lpstr>
      <vt:lpstr>Greece’s Golden Age</vt:lpstr>
      <vt:lpstr>Peloponnesian War</vt:lpstr>
      <vt:lpstr>PowerPoint Presentation</vt:lpstr>
      <vt:lpstr>PowerPoint Presentation</vt:lpstr>
      <vt:lpstr>Greek Philosophy 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Phoenicians and Greeks</dc:title>
  <dc:creator>Phillip Thurmond</dc:creator>
  <cp:lastModifiedBy>Phillip Thurmond</cp:lastModifiedBy>
  <cp:revision>11</cp:revision>
  <dcterms:created xsi:type="dcterms:W3CDTF">2015-01-15T18:16:37Z</dcterms:created>
  <dcterms:modified xsi:type="dcterms:W3CDTF">2015-01-15T21:09:13Z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