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50" d="100"/>
          <a:sy n="50" d="100"/>
        </p:scale>
        <p:origin x="34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8B3A5-BCC2-4505-AD17-E27286B161A7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9D8EB-5B08-49DC-9640-D04AAF03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9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/>
              <a:t>Parents were not poor, born into a prominent clan of </a:t>
            </a:r>
            <a:r>
              <a:rPr lang="en-US" sz="3600" dirty="0" err="1" smtClean="0"/>
              <a:t>Quraysh</a:t>
            </a:r>
            <a:r>
              <a:rPr lang="en-US" sz="3600" dirty="0" smtClean="0"/>
              <a:t> tribe in a Bedouin encampment where he spent the first 6 years of his life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/>
              <a:t>Father died before he was born and mother died shortly after his birth, adopted by his uncle.</a:t>
            </a:r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EA64D3E-29C6-48EE-A058-5F991189CEFF}" type="slidenum">
              <a:rPr lang="en-US" altLang="en-US" sz="1200" smtClean="0">
                <a:latin typeface="Tahoma" panose="020B0604030504040204" pitchFamily="34" charset="0"/>
                <a:cs typeface="Tahoma" panose="020B0604030504040204" pitchFamily="34" charset="0"/>
              </a:rPr>
              <a:pPr/>
              <a:t>10</a:t>
            </a:fld>
            <a:endParaRPr lang="en-US" altLang="en-US" sz="120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69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0134-429E-47DB-95FF-1318D04F2FFF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EF02-D7D5-4BF8-9EDB-78DAC748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5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0134-429E-47DB-95FF-1318D04F2FFF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EF02-D7D5-4BF8-9EDB-78DAC748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7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0134-429E-47DB-95FF-1318D04F2FFF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EF02-D7D5-4BF8-9EDB-78DAC748210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1991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0134-429E-47DB-95FF-1318D04F2FFF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EF02-D7D5-4BF8-9EDB-78DAC748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90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0134-429E-47DB-95FF-1318D04F2FFF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EF02-D7D5-4BF8-9EDB-78DAC748210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6585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0134-429E-47DB-95FF-1318D04F2FFF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EF02-D7D5-4BF8-9EDB-78DAC748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18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0134-429E-47DB-95FF-1318D04F2FFF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EF02-D7D5-4BF8-9EDB-78DAC748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77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0134-429E-47DB-95FF-1318D04F2FFF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EF02-D7D5-4BF8-9EDB-78DAC748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16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4" y="930275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147888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2147888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8713-D959-4400-8842-C2B386A652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709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828800"/>
            <a:ext cx="4978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828800"/>
            <a:ext cx="4978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C02C4-79C5-4C32-8687-18D7534682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491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4" y="930275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2147888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71D60-945A-46E7-ABC0-DA56009E83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98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0134-429E-47DB-95FF-1318D04F2FFF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EF02-D7D5-4BF8-9EDB-78DAC748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3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0134-429E-47DB-95FF-1318D04F2FFF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EF02-D7D5-4BF8-9EDB-78DAC748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9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0134-429E-47DB-95FF-1318D04F2FFF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EF02-D7D5-4BF8-9EDB-78DAC748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07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0134-429E-47DB-95FF-1318D04F2FFF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EF02-D7D5-4BF8-9EDB-78DAC748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1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0134-429E-47DB-95FF-1318D04F2FFF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EF02-D7D5-4BF8-9EDB-78DAC748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6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0134-429E-47DB-95FF-1318D04F2FFF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EF02-D7D5-4BF8-9EDB-78DAC748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4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0134-429E-47DB-95FF-1318D04F2FFF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EF02-D7D5-4BF8-9EDB-78DAC748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1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0134-429E-47DB-95FF-1318D04F2FFF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EF02-D7D5-4BF8-9EDB-78DAC748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0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10134-429E-47DB-95FF-1318D04F2FFF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0DEF02-D7D5-4BF8-9EDB-78DAC7482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4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54301" y="2405064"/>
            <a:ext cx="5827713" cy="164623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7200"/>
              <a:t>The Rise of Islam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54301" y="4051301"/>
            <a:ext cx="5827713" cy="109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mtClean="0"/>
              <a:t>Muhammad changes the world…</a:t>
            </a:r>
          </a:p>
        </p:txBody>
      </p:sp>
    </p:spTree>
    <p:extLst>
      <p:ext uri="{BB962C8B-B14F-4D97-AF65-F5344CB8AC3E}">
        <p14:creationId xmlns:p14="http://schemas.microsoft.com/office/powerpoint/2010/main" val="644287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543800" cy="8382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</a:rPr>
              <a:t>MUHAMMAD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14400"/>
            <a:ext cx="4419600" cy="5791200"/>
          </a:xfrm>
        </p:spPr>
        <p:txBody>
          <a:bodyPr rtlCol="0">
            <a:normAutofit fontScale="85000" lnSpcReduction="2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Born in Mecca around 570AD; little is known of his early life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 had no formal education- he was an illiterate caravan worker and camel driver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Worked as a trader for a wealthy widow caravan owner, Khadijah, and at age 25, they married</a:t>
            </a:r>
          </a:p>
          <a:p>
            <a:pPr lvl="1">
              <a:buFont typeface="Wingdings 3" charset="2"/>
              <a:buChar char=""/>
              <a:defRPr/>
            </a:pPr>
            <a:endParaRPr lang="en-US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06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28800"/>
            <a:ext cx="2667000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5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03188"/>
            <a:ext cx="7543800" cy="8382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</a:rPr>
              <a:t>MUHAMMAD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14400"/>
            <a:ext cx="5562600" cy="5791200"/>
          </a:xfrm>
        </p:spPr>
        <p:txBody>
          <a:bodyPr/>
          <a:lstStyle/>
          <a:p>
            <a:r>
              <a:rPr lang="en-US" altLang="en-US" sz="2400"/>
              <a:t>Muhammad became distressed with the idol worship of Arabs, so he began to fast and meditate about the fate of his people.  </a:t>
            </a:r>
          </a:p>
          <a:p>
            <a:r>
              <a:rPr lang="en-US" altLang="en-US" sz="2400"/>
              <a:t>At about 40, Muhammad heard the voice of the Angel Gabriel telling him that there was only one Lord, Allah.</a:t>
            </a:r>
          </a:p>
          <a:p>
            <a:r>
              <a:rPr lang="en-US" altLang="en-US" sz="2400"/>
              <a:t>Muhammad believed he was the last and the greatest in a series of prophets of Allah, starting first with Abraham and including Moses and Jesus. (Muhammad=“The Prophet”)</a:t>
            </a:r>
          </a:p>
        </p:txBody>
      </p:sp>
      <p:sp>
        <p:nvSpPr>
          <p:cNvPr id="72708" name="AutoShape 2" descr="Image result for muhammad and gabriel"/>
          <p:cNvSpPr>
            <a:spLocks noChangeAspect="1" noChangeArrowheads="1"/>
          </p:cNvSpPr>
          <p:nvPr/>
        </p:nvSpPr>
        <p:spPr bwMode="auto">
          <a:xfrm>
            <a:off x="1700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7270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1752600"/>
            <a:ext cx="3560763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1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7543800" cy="8382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</a:rPr>
              <a:t>ABRAHAMIC RELIGIONS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14400"/>
            <a:ext cx="5410200" cy="5791200"/>
          </a:xfrm>
        </p:spPr>
        <p:txBody>
          <a:bodyPr rtlCol="0">
            <a:normAutofit fontScale="85000" lnSpcReduction="10000"/>
          </a:bodyPr>
          <a:lstStyle/>
          <a:p>
            <a:pPr>
              <a:buNone/>
              <a:defRPr/>
            </a:pPr>
            <a:endParaRPr lang="en-US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Muhammad is a descendant of Abraham, and his beliefs are based on Abraham’s prophecy.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Judaism, Christianity, and Islam are all Abrahamic faiths, and the “God” is the same</a:t>
            </a:r>
          </a:p>
        </p:txBody>
      </p:sp>
      <p:pic>
        <p:nvPicPr>
          <p:cNvPr id="73732" name="Picture 2" descr="http://images.sodahead.com/profiles/0/0/1/9/6/6/1/3/1/Abraham-1376365619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81201"/>
            <a:ext cx="38862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362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467600" cy="8382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</a:rPr>
              <a:t>THE DOME OF THE ROCK</a:t>
            </a:r>
          </a:p>
        </p:txBody>
      </p:sp>
      <p:pic>
        <p:nvPicPr>
          <p:cNvPr id="74755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47" y="2362400"/>
            <a:ext cx="4761905" cy="3200000"/>
          </a:xfrm>
        </p:spPr>
      </p:pic>
      <p:sp>
        <p:nvSpPr>
          <p:cNvPr id="1638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1143000"/>
            <a:ext cx="4343400" cy="5562600"/>
          </a:xfrm>
        </p:spPr>
        <p:txBody>
          <a:bodyPr rtlCol="0">
            <a:normAutofit fontScale="92500"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Jerusalem – oldest standing Islamic monument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Spot where Abraham prepared to sacrifice his son Isaac to God, and Muhammad ascended to heaven to learn Allah’s will</a:t>
            </a:r>
          </a:p>
        </p:txBody>
      </p:sp>
    </p:spTree>
    <p:extLst>
      <p:ext uri="{BB962C8B-B14F-4D97-AF65-F5344CB8AC3E}">
        <p14:creationId xmlns:p14="http://schemas.microsoft.com/office/powerpoint/2010/main" val="2058473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543800" cy="8382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</a:rPr>
              <a:t>MUHAMMAD SPREADS ISLAM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14400"/>
            <a:ext cx="72390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Muhammad began to preach Islam in 613 CE, but was met with hostility and rejection in Mecca, because many thought it would hurt Mecca as a trading and pilgrimmage center. </a:t>
            </a:r>
          </a:p>
          <a:p>
            <a:pPr lvl="1">
              <a:lnSpc>
                <a:spcPct val="90000"/>
              </a:lnSpc>
            </a:pPr>
            <a:r>
              <a:rPr lang="en-US" altLang="en-US" sz="3200"/>
              <a:t>Muhammad left Mecca in 622 CE and began the </a:t>
            </a:r>
            <a:r>
              <a:rPr lang="en-US" altLang="en-US" sz="3200" b="1" i="1"/>
              <a:t>Hijrah</a:t>
            </a:r>
            <a:r>
              <a:rPr lang="en-US" altLang="en-US" sz="3200"/>
              <a:t>, or “flight” to Yathrib, which was renamed </a:t>
            </a:r>
            <a:r>
              <a:rPr lang="en-US" altLang="en-US" sz="3200" b="1"/>
              <a:t>Medina.</a:t>
            </a:r>
            <a:r>
              <a:rPr lang="en-US" altLang="en-US" sz="3200"/>
              <a:t>  This is year 1 in Muslim calendar.</a:t>
            </a:r>
          </a:p>
          <a:p>
            <a:pPr lvl="1">
              <a:lnSpc>
                <a:spcPct val="90000"/>
              </a:lnSpc>
            </a:pPr>
            <a:r>
              <a:rPr lang="en-US" altLang="en-US" sz="3200"/>
              <a:t>There, he joined Arabs, Muslims and Jews together into one community, or “</a:t>
            </a:r>
            <a:r>
              <a:rPr lang="en-US" altLang="en-US" sz="3200" b="1" i="1"/>
              <a:t>umma</a:t>
            </a:r>
            <a:r>
              <a:rPr lang="en-US" altLang="en-US" sz="3200"/>
              <a:t>” and served them as a political, religious and military leader.</a:t>
            </a:r>
          </a:p>
          <a:p>
            <a:pPr lvl="1">
              <a:lnSpc>
                <a:spcPct val="90000"/>
              </a:lnSpc>
            </a:pPr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121675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7543800" cy="8382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</a:rPr>
              <a:t>MUHAMMAD SPREADS ISLAM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14400"/>
            <a:ext cx="5867400" cy="5791200"/>
          </a:xfrm>
        </p:spPr>
        <p:txBody>
          <a:bodyPr rtlCol="0">
            <a:normAutofit fontScale="92500"/>
          </a:bodyPr>
          <a:lstStyle/>
          <a:p>
            <a:pPr lvl="1">
              <a:buFont typeface="Wingdings 3" charset="2"/>
              <a:buChar char=""/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630, Muhammad led 10,000 followers to Mecca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Many Meccans converted to Islam and join the </a:t>
            </a:r>
            <a:r>
              <a:rPr lang="en-US" altLang="en-US" sz="32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umma</a:t>
            </a: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Muhammad dies 2 years later in 632 at age 62.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After his death, Muhammad’s revelations were written in Arabic and collected the </a:t>
            </a:r>
            <a:r>
              <a:rPr lang="en-US" alt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Qu’ran</a:t>
            </a: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the holy book of the Muslims, seen as a sequel to the Torah and Gospels</a:t>
            </a:r>
          </a:p>
        </p:txBody>
      </p:sp>
    </p:spTree>
    <p:extLst>
      <p:ext uri="{BB962C8B-B14F-4D97-AF65-F5344CB8AC3E}">
        <p14:creationId xmlns:p14="http://schemas.microsoft.com/office/powerpoint/2010/main" val="3495906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783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28589"/>
            <a:ext cx="8572500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934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7543800" cy="8382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</a:rPr>
              <a:t>THE QU’RAN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14400"/>
            <a:ext cx="3276600" cy="5791200"/>
          </a:xfrm>
        </p:spPr>
        <p:txBody>
          <a:bodyPr rtlCol="0">
            <a:normAutofit lnSpcReduction="1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Arabic is the language of the </a:t>
            </a:r>
            <a:r>
              <a:rPr lang="en-US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Qu’ran</a:t>
            </a: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only Arabic is the true word of Allah, used to unite and control later conquered peoples.</a:t>
            </a:r>
          </a:p>
          <a:p>
            <a:pPr>
              <a:buFont typeface="Wingdings 3" charset="2"/>
              <a:buChar char=""/>
              <a:defRPr/>
            </a:pP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885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19126"/>
            <a:ext cx="6002338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Rectangle 2"/>
          <p:cNvSpPr txBox="1">
            <a:spLocks noChangeArrowheads="1"/>
          </p:cNvSpPr>
          <p:nvPr/>
        </p:nvSpPr>
        <p:spPr bwMode="auto">
          <a:xfrm>
            <a:off x="4419600" y="4724400"/>
            <a:ext cx="7543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663300"/>
                </a:solidFill>
              </a:rPr>
              <a:t>8</a:t>
            </a:r>
            <a:r>
              <a:rPr lang="en-US" altLang="en-US" sz="3600" baseline="30000">
                <a:solidFill>
                  <a:srgbClr val="663300"/>
                </a:solidFill>
              </a:rPr>
              <a:t>TH</a:t>
            </a:r>
            <a:r>
              <a:rPr lang="en-US" altLang="en-US" sz="3600">
                <a:solidFill>
                  <a:srgbClr val="663300"/>
                </a:solidFill>
              </a:rPr>
              <a:t> CENTURY QU’RAN</a:t>
            </a:r>
          </a:p>
        </p:txBody>
      </p:sp>
    </p:spTree>
    <p:extLst>
      <p:ext uri="{BB962C8B-B14F-4D97-AF65-F5344CB8AC3E}">
        <p14:creationId xmlns:p14="http://schemas.microsoft.com/office/powerpoint/2010/main" val="3486759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543800" cy="8382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</a:rPr>
              <a:t>MUSLIM WAY OF LIFE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524001" y="685800"/>
            <a:ext cx="4416425" cy="6019800"/>
          </a:xfrm>
        </p:spPr>
        <p:txBody>
          <a:bodyPr rtlCol="0">
            <a:normAutofit fontScale="47500" lnSpcReduction="2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altLang="en-US" sz="5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 not drink alcohol or eat pork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5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priests or central religious authority – worship Allah directly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51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Ulama</a:t>
            </a:r>
            <a:r>
              <a:rPr lang="en-US" altLang="en-US" sz="5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scholar class of religious teachers who apply Muhammad’s teachings to everyday life.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5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Must follow the Five Pillars: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5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FAITH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5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PRAYER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5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ALMS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5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FASTING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5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PILGRIMMAGE (</a:t>
            </a:r>
            <a:r>
              <a:rPr lang="en-US" altLang="en-US" sz="5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HAJJ</a:t>
            </a:r>
            <a:r>
              <a:rPr lang="en-US" altLang="en-US" sz="5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buFont typeface="Wingdings 3" charset="2"/>
              <a:buChar char=""/>
              <a:defRPr/>
            </a:pPr>
            <a:endParaRPr lang="en-US" altLang="en-US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98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09601"/>
            <a:ext cx="47244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499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54301" y="2405064"/>
            <a:ext cx="5827713" cy="164623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mtClean="0"/>
              <a:t>THE END (OF THE BEGINNING)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654301" y="4051301"/>
            <a:ext cx="5827713" cy="109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mtClean="0"/>
              <a:t>BUT HOW DOES IT SPREAD TO THE ENTIRE WORLD…</a:t>
            </a:r>
          </a:p>
        </p:txBody>
      </p:sp>
    </p:spTree>
    <p:extLst>
      <p:ext uri="{BB962C8B-B14F-4D97-AF65-F5344CB8AC3E}">
        <p14:creationId xmlns:p14="http://schemas.microsoft.com/office/powerpoint/2010/main" val="140895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543800" cy="8382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</a:rPr>
              <a:t>LOCATION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14400"/>
            <a:ext cx="4343400" cy="5791200"/>
          </a:xfrm>
        </p:spPr>
        <p:txBody>
          <a:bodyPr rtlCol="0">
            <a:normAutofit fontScale="85000" lnSpcReduction="2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Arabian Peninsula – Southwest Asia, AKA the Middle East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Serves as a bridge between Africa, Asia, and Europe, allowing goods and ideas to be shared.</a:t>
            </a:r>
          </a:p>
        </p:txBody>
      </p:sp>
      <p:pic>
        <p:nvPicPr>
          <p:cNvPr id="624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14401"/>
            <a:ext cx="6018213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7848600" y="3771900"/>
            <a:ext cx="304800" cy="228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2470" name="AutoShape 9"/>
          <p:cNvSpPr>
            <a:spLocks noChangeArrowheads="1"/>
          </p:cNvSpPr>
          <p:nvPr/>
        </p:nvSpPr>
        <p:spPr bwMode="auto">
          <a:xfrm>
            <a:off x="7683500" y="3505200"/>
            <a:ext cx="152400" cy="152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666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54301" y="2405064"/>
            <a:ext cx="5827713" cy="164623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mtClean="0"/>
              <a:t>THE BEGINNING (OF THE REST)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54301" y="4051301"/>
            <a:ext cx="5827713" cy="10969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mtClean="0"/>
              <a:t>HOW ISLAM STARTS TO SPREAD TO THE ENTIRE WORLD…</a:t>
            </a:r>
          </a:p>
        </p:txBody>
      </p:sp>
    </p:spTree>
    <p:extLst>
      <p:ext uri="{BB962C8B-B14F-4D97-AF65-F5344CB8AC3E}">
        <p14:creationId xmlns:p14="http://schemas.microsoft.com/office/powerpoint/2010/main" val="820392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28588"/>
            <a:ext cx="7543800" cy="8382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</a:rPr>
              <a:t>AFTER MUHAMMAD’S DEATH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14400"/>
            <a:ext cx="6858000" cy="5791200"/>
          </a:xfrm>
        </p:spPr>
        <p:txBody>
          <a:bodyPr rtlCol="0">
            <a:normAutofit fontScale="92500" lnSpcReduction="2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alt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altLang="en-US" sz="3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umma</a:t>
            </a:r>
            <a:r>
              <a:rPr lang="en-US" alt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must select a new leader, since Muhammad had no son for an heir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group felt that Ali, Muhammad’s son-in-law and closest male relative should become Islam’s leader (follows Bedouin traditions)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Another group wanted more experience and supported Abu-Bakr, Muhammad’s friend, father-in-law and a military leader</a:t>
            </a:r>
          </a:p>
        </p:txBody>
      </p:sp>
    </p:spTree>
    <p:extLst>
      <p:ext uri="{BB962C8B-B14F-4D97-AF65-F5344CB8AC3E}">
        <p14:creationId xmlns:p14="http://schemas.microsoft.com/office/powerpoint/2010/main" val="3360452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19063"/>
            <a:ext cx="7772400" cy="8382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</a:rPr>
              <a:t>4 RIGHTLY GUIDED CALIPHS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14400"/>
            <a:ext cx="7010400" cy="5791200"/>
          </a:xfrm>
        </p:spPr>
        <p:txBody>
          <a:bodyPr rtlCol="0">
            <a:normAutofit fontScale="92500" lnSpcReduction="1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alt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Abu-Bakr is chosen as the First Caliph (“deputy” of the Prophet), and this causes a split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Those who supported Abu-Bakr later become known as the Sunni sect of Islam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Those who wanted Ali (and later his son Husain) later become the Shi’a sect of Islam (now known as Shiite)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Abu-Bakr fought against Bedouin tribes who wanted to break away from the </a:t>
            </a:r>
            <a:r>
              <a:rPr lang="en-US" altLang="en-US" sz="3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umma</a:t>
            </a: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maintained unity through military conflict</a:t>
            </a:r>
          </a:p>
        </p:txBody>
      </p:sp>
    </p:spTree>
    <p:extLst>
      <p:ext uri="{BB962C8B-B14F-4D97-AF65-F5344CB8AC3E}">
        <p14:creationId xmlns:p14="http://schemas.microsoft.com/office/powerpoint/2010/main" val="1848325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8588"/>
            <a:ext cx="7543800" cy="8382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</a:rPr>
              <a:t>4 RIGHTLY GUIDED CALIPHS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14400"/>
            <a:ext cx="7391400" cy="5791200"/>
          </a:xfrm>
        </p:spPr>
        <p:txBody>
          <a:bodyPr rtlCol="0">
            <a:normAutofit lnSpcReduction="1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alt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Umar ibn al-</a:t>
            </a:r>
            <a:r>
              <a:rPr lang="en-US" altLang="en-US" sz="3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Khattab</a:t>
            </a:r>
            <a:r>
              <a:rPr lang="en-US" alt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became the Second Caliph after Abu-Bakr’s death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Umar maintained unity by dividing the spoils of war from outsiders among the </a:t>
            </a:r>
            <a:r>
              <a:rPr lang="en-US" altLang="en-US" sz="34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umma</a:t>
            </a:r>
            <a:endParaRPr lang="en-US" altLang="en-US" sz="3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Umar spreads Islam to present-day Egypt, Syria and Iraq.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These are not religious wars for Islam, but a way to promote and maintain unity among Bedouins.</a:t>
            </a:r>
          </a:p>
          <a:p>
            <a:pPr lvl="1">
              <a:buFont typeface="Wingdings 3" charset="2"/>
              <a:buChar char=""/>
              <a:defRPr/>
            </a:pPr>
            <a:endParaRPr lang="en-US" altLang="en-US" sz="3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30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8588"/>
            <a:ext cx="7543800" cy="8382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</a:rPr>
              <a:t>4 RIGHTLY GUIDED CALIPHS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14400"/>
            <a:ext cx="7848600" cy="5791200"/>
          </a:xfrm>
        </p:spPr>
        <p:txBody>
          <a:bodyPr/>
          <a:lstStyle/>
          <a:p>
            <a:r>
              <a:rPr lang="en-US" altLang="en-US" sz="3800"/>
              <a:t>Uthman ibn Affan is elected Third </a:t>
            </a:r>
            <a:br>
              <a:rPr lang="en-US" altLang="en-US" sz="3800"/>
            </a:br>
            <a:r>
              <a:rPr lang="en-US" altLang="en-US" sz="3800"/>
              <a:t>Caliph</a:t>
            </a:r>
          </a:p>
          <a:p>
            <a:pPr lvl="1"/>
            <a:r>
              <a:rPr lang="en-US" altLang="en-US" sz="3400"/>
              <a:t>Uthman spreads Islam through Egypt and into Northern Africa</a:t>
            </a:r>
          </a:p>
          <a:p>
            <a:pPr lvl="1"/>
            <a:r>
              <a:rPr lang="en-US" altLang="en-US" sz="3400"/>
              <a:t>Uthman’s family, the Umayyads, originally opposed M long ago, and some members of the </a:t>
            </a:r>
            <a:r>
              <a:rPr lang="en-US" altLang="en-US" sz="3400" i="1"/>
              <a:t>umma</a:t>
            </a:r>
            <a:r>
              <a:rPr lang="en-US" altLang="en-US" sz="3400"/>
              <a:t> resented him.</a:t>
            </a:r>
          </a:p>
          <a:p>
            <a:pPr lvl="1"/>
            <a:r>
              <a:rPr lang="en-US" altLang="en-US" sz="3400"/>
              <a:t>Uthman is assassinated in 659 CE, contributing to growing tensions</a:t>
            </a:r>
          </a:p>
          <a:p>
            <a:pPr lvl="1"/>
            <a:endParaRPr lang="en-US" altLang="en-US" sz="3400"/>
          </a:p>
        </p:txBody>
      </p:sp>
    </p:spTree>
    <p:extLst>
      <p:ext uri="{BB962C8B-B14F-4D97-AF65-F5344CB8AC3E}">
        <p14:creationId xmlns:p14="http://schemas.microsoft.com/office/powerpoint/2010/main" val="353579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543800" cy="8382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</a:rPr>
              <a:t>4 RIGHTLY GUIDED CALIPHS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14400"/>
            <a:ext cx="6705600" cy="5791200"/>
          </a:xfrm>
        </p:spPr>
        <p:txBody>
          <a:bodyPr rtlCol="0">
            <a:normAutofit fontScale="92500" lnSpcReduction="2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alt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Ali ibn Abi </a:t>
            </a:r>
            <a:r>
              <a:rPr lang="en-US" altLang="en-US" sz="3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Talib</a:t>
            </a:r>
            <a:r>
              <a:rPr lang="en-US" altLang="en-US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becomes the Fourth Caliph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Ali is Muhammad’s cousin and the second person ever to convert to Islam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Conflict arose between Ali and </a:t>
            </a:r>
            <a:r>
              <a:rPr lang="en-US" altLang="en-US" sz="3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Uthman’s</a:t>
            </a:r>
            <a:r>
              <a:rPr lang="en-US" alt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family, led by </a:t>
            </a:r>
            <a:r>
              <a:rPr lang="en-US" altLang="en-US" sz="3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Mu’awiyah</a:t>
            </a:r>
            <a:r>
              <a:rPr lang="en-US" alt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the Muslim governor of Syria.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Ali tried to resolve the conflict with diplomacy, not warfare, and ultimately was stabbed to death in 661 CE.</a:t>
            </a:r>
          </a:p>
        </p:txBody>
      </p:sp>
    </p:spTree>
    <p:extLst>
      <p:ext uri="{BB962C8B-B14F-4D97-AF65-F5344CB8AC3E}">
        <p14:creationId xmlns:p14="http://schemas.microsoft.com/office/powerpoint/2010/main" val="3371092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543800" cy="762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</a:rPr>
              <a:t>4 RIGHTLY GUIDED CALIPHS</a:t>
            </a:r>
          </a:p>
        </p:txBody>
      </p:sp>
      <p:graphicFrame>
        <p:nvGraphicFramePr>
          <p:cNvPr id="88152" name="Group 88"/>
          <p:cNvGraphicFramePr>
            <a:graphicFrameLocks noGrp="1"/>
          </p:cNvGraphicFramePr>
          <p:nvPr>
            <p:ph type="tbl" idx="1"/>
          </p:nvPr>
        </p:nvGraphicFramePr>
        <p:xfrm>
          <a:off x="1676400" y="1295401"/>
          <a:ext cx="8915400" cy="5184775"/>
        </p:xfrm>
        <a:graphic>
          <a:graphicData uri="http://schemas.openxmlformats.org/drawingml/2006/table">
            <a:tbl>
              <a:tblPr/>
              <a:tblGrid>
                <a:gridCol w="2133600"/>
                <a:gridCol w="1676400"/>
                <a:gridCol w="2209800"/>
                <a:gridCol w="2895600"/>
              </a:tblGrid>
              <a:tr h="7191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ISLAMIC CALENDAR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CALIPH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GREGORIAN CALENDAR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MAJOR DEVELOPMENTS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7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11-13 AH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Abu-Bakr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632-634 CE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Fought Bedouin tribes that tried to break away and maintained unity through military conflict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9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13-23 AH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Umar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634-644 CE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Fought outsiders and expanded Islam to Egypt, Syria and Iraq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23-35 AH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Uthman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644-656 CE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Spreads Islam through Egypt and into N. Africa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07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35-41 AH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Ali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656-661 CE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Conflict arises between Ali and Umayyads, leading to two sects of Islam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835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0"/>
            <a:ext cx="7543800" cy="838200"/>
          </a:xfrm>
        </p:spPr>
        <p:txBody>
          <a:bodyPr/>
          <a:lstStyle/>
          <a:p>
            <a:pPr algn="ctr"/>
            <a:r>
              <a:rPr lang="en-US" altLang="en-US" smtClean="0">
                <a:solidFill>
                  <a:srgbClr val="663300"/>
                </a:solidFill>
              </a:rPr>
              <a:t>SPREAD OF ISLAM</a:t>
            </a:r>
          </a:p>
        </p:txBody>
      </p:sp>
      <p:pic>
        <p:nvPicPr>
          <p:cNvPr id="89091" name="Picture 3" descr="KISH_07_1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28650"/>
            <a:ext cx="83058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223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543800" cy="8382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</a:rPr>
              <a:t>WHY ISLAM SPREAD RAPIDLY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14400"/>
            <a:ext cx="6934200" cy="5791200"/>
          </a:xfrm>
        </p:spPr>
        <p:txBody>
          <a:bodyPr/>
          <a:lstStyle/>
          <a:p>
            <a:r>
              <a:rPr lang="en-US" altLang="en-US" sz="4800"/>
              <a:t>Abu-Bakr invoked </a:t>
            </a:r>
            <a:r>
              <a:rPr lang="en-US" altLang="en-US" sz="4800" i="1"/>
              <a:t>jihad</a:t>
            </a:r>
            <a:r>
              <a:rPr lang="en-US" altLang="en-US" sz="4800"/>
              <a:t>, or “striving,” to encourage the expansion of Islam</a:t>
            </a:r>
          </a:p>
          <a:p>
            <a:r>
              <a:rPr lang="en-US" altLang="en-US" sz="4800"/>
              <a:t>The Bedouins had superior military skills, creating a strong army</a:t>
            </a:r>
          </a:p>
        </p:txBody>
      </p:sp>
    </p:spTree>
    <p:extLst>
      <p:ext uri="{BB962C8B-B14F-4D97-AF65-F5344CB8AC3E}">
        <p14:creationId xmlns:p14="http://schemas.microsoft.com/office/powerpoint/2010/main" val="3704399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7788"/>
            <a:ext cx="7543800" cy="8382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</a:rPr>
              <a:t>WHY ISLAM SPREAD RAPIDLY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14400"/>
            <a:ext cx="7620000" cy="5791200"/>
          </a:xfrm>
        </p:spPr>
        <p:txBody>
          <a:bodyPr rtlCol="0">
            <a:normAutofit fontScale="92500" lnSpcReduction="2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Persian and Byzantine Empires were weak foes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Non-Christians (Byzantine) and non-</a:t>
            </a:r>
            <a:r>
              <a:rPr lang="en-US" altLang="en-US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Zorastrians</a:t>
            </a: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(Persian) were persecuted in their empires and welcomed the Islamic invaders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Islam’s message of equality had wide appeal among the people it spread to.</a:t>
            </a:r>
          </a:p>
          <a:p>
            <a:pPr>
              <a:buNone/>
              <a:defRPr/>
            </a:pPr>
            <a:endParaRPr lang="en-US" alt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en-US" altLang="en-US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80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543800" cy="8382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</a:rPr>
              <a:t>THE ARABIAN PENINSULA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914400"/>
            <a:ext cx="5334000" cy="5791200"/>
          </a:xfrm>
        </p:spPr>
        <p:txBody>
          <a:bodyPr rtlCol="0">
            <a:normAutofit fontScale="92500" lnSpcReduction="2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land is desert, so the people living there were nomadic.  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“Bedouins” were organized into </a:t>
            </a:r>
            <a:r>
              <a:rPr lang="en-US" altLang="en-US" sz="40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clans</a:t>
            </a:r>
            <a: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tribes and groups that provided security and support in the harsh conditions</a:t>
            </a:r>
          </a:p>
        </p:txBody>
      </p:sp>
    </p:spTree>
    <p:extLst>
      <p:ext uri="{BB962C8B-B14F-4D97-AF65-F5344CB8AC3E}">
        <p14:creationId xmlns:p14="http://schemas.microsoft.com/office/powerpoint/2010/main" val="30544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76200"/>
            <a:ext cx="7543800" cy="8382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</a:rPr>
              <a:t>WHY ISLAM SPREAD RAPIDLY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14400"/>
            <a:ext cx="7315200" cy="5791200"/>
          </a:xfrm>
        </p:spPr>
        <p:txBody>
          <a:bodyPr rtlCol="0">
            <a:normAutofit lnSpcReduction="1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Conquered peoples could maintain their own religion, but had to pay a poll tax to avoid military duties – created a strong economic base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Those who converted to Islam avoided the poll tax – added incentive</a:t>
            </a:r>
          </a:p>
          <a:p>
            <a:pPr>
              <a:buFont typeface="Wingdings 3" charset="2"/>
              <a:buChar char=""/>
              <a:defRPr/>
            </a:pPr>
            <a:endParaRPr lang="en-US" altLang="en-US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69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543800" cy="8382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</a:rPr>
              <a:t>EFFECTS OF ISLAM’S SPREAD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14400"/>
            <a:ext cx="7239000" cy="5791200"/>
          </a:xfrm>
        </p:spPr>
        <p:txBody>
          <a:bodyPr rtlCol="0">
            <a:normAutofit lnSpcReduction="1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Islam expanded, the old trade networks of the Classical Period were revived between Africa and Eurasia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Centers of learning flourished in Cairo, Baghdad and Cordoba in Spain</a:t>
            </a:r>
          </a:p>
        </p:txBody>
      </p:sp>
    </p:spTree>
    <p:extLst>
      <p:ext uri="{BB962C8B-B14F-4D97-AF65-F5344CB8AC3E}">
        <p14:creationId xmlns:p14="http://schemas.microsoft.com/office/powerpoint/2010/main" val="1854508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7788"/>
            <a:ext cx="7543800" cy="8382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</a:rPr>
              <a:t>EFFECTS OF ISLAM’S SPREAD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14400"/>
            <a:ext cx="7467600" cy="5791200"/>
          </a:xfrm>
        </p:spPr>
        <p:txBody>
          <a:bodyPr rtlCol="0">
            <a:normAutofit lnSpcReduction="1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Arabic becomes the shared language of Muslims</a:t>
            </a:r>
          </a:p>
          <a:p>
            <a:pPr>
              <a:buFont typeface="Wingdings 3" charset="2"/>
              <a:buChar char=""/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Mecca becomes the “international” city where Muslims from across Eurasia and Africa come together and exchange information and cultural traditions</a:t>
            </a:r>
          </a:p>
        </p:txBody>
      </p:sp>
    </p:spTree>
    <p:extLst>
      <p:ext uri="{BB962C8B-B14F-4D97-AF65-F5344CB8AC3E}">
        <p14:creationId xmlns:p14="http://schemas.microsoft.com/office/powerpoint/2010/main" val="119024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0"/>
            <a:ext cx="7543800" cy="838200"/>
          </a:xfrm>
        </p:spPr>
        <p:txBody>
          <a:bodyPr/>
          <a:lstStyle/>
          <a:p>
            <a:pPr algn="ctr"/>
            <a:r>
              <a:rPr lang="en-US" altLang="en-US" smtClean="0">
                <a:solidFill>
                  <a:srgbClr val="663300"/>
                </a:solidFill>
              </a:rPr>
              <a:t>BEDOUINS</a:t>
            </a:r>
          </a:p>
        </p:txBody>
      </p:sp>
      <p:pic>
        <p:nvPicPr>
          <p:cNvPr id="64515" name="Picture 5" descr="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990601"/>
            <a:ext cx="5070475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7" descr="Bedou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52801"/>
            <a:ext cx="41148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5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7543800" cy="8382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</a:rPr>
              <a:t>THE ARABIAN PENINSULA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14400"/>
            <a:ext cx="6934200" cy="5791200"/>
          </a:xfrm>
        </p:spPr>
        <p:txBody>
          <a:bodyPr rtlCol="0">
            <a:normAutofit fontScale="92500" lnSpcReduction="20000"/>
          </a:bodyPr>
          <a:lstStyle/>
          <a:p>
            <a:pPr>
              <a:buFont typeface="Wingdings 3" charset="2"/>
              <a:buChar char=""/>
              <a:defRPr/>
            </a:pPr>
            <a:r>
              <a:rPr lang="en-US" alt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 the early 600s CE, many Arabs settled in an oasis or market town, creating permanent trade routes between the Byzantine and Persian Empires, and along the Silk Roads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Traded – spices, incense, silk, ideas and other products, and used camels to transport across land.</a:t>
            </a:r>
          </a:p>
        </p:txBody>
      </p:sp>
    </p:spTree>
    <p:extLst>
      <p:ext uri="{BB962C8B-B14F-4D97-AF65-F5344CB8AC3E}">
        <p14:creationId xmlns:p14="http://schemas.microsoft.com/office/powerpoint/2010/main" val="115145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6563" name="Picture 9" descr="Muslim Trade route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"/>
            <a:ext cx="8839200" cy="6677025"/>
          </a:xfrm>
        </p:spPr>
      </p:pic>
      <p:sp>
        <p:nvSpPr>
          <p:cNvPr id="66564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2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0"/>
            <a:ext cx="7543800" cy="838200"/>
          </a:xfrm>
        </p:spPr>
        <p:txBody>
          <a:bodyPr/>
          <a:lstStyle/>
          <a:p>
            <a:pPr algn="ctr"/>
            <a:r>
              <a:rPr lang="en-US" altLang="en-US" smtClean="0">
                <a:solidFill>
                  <a:srgbClr val="663300"/>
                </a:solidFill>
              </a:rPr>
              <a:t>CAMELS!</a:t>
            </a:r>
          </a:p>
        </p:txBody>
      </p:sp>
      <p:pic>
        <p:nvPicPr>
          <p:cNvPr id="67587" name="Picture 5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68376"/>
            <a:ext cx="7848600" cy="58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0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543800" cy="8382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</a:rPr>
              <a:t>THE ARABIAN PENINSULA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14400"/>
            <a:ext cx="71628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900"/>
              <a:t>Mecca was along the trade routes, and traders would stop at the </a:t>
            </a:r>
            <a:r>
              <a:rPr lang="en-US" altLang="en-US" sz="3900" b="1"/>
              <a:t>Ka’aba</a:t>
            </a:r>
            <a:r>
              <a:rPr lang="en-US" altLang="en-US" sz="3900"/>
              <a:t>, adding idols to be worshipped along with many gods and spirits.</a:t>
            </a:r>
          </a:p>
          <a:p>
            <a:pPr>
              <a:lnSpc>
                <a:spcPct val="90000"/>
              </a:lnSpc>
            </a:pPr>
            <a:r>
              <a:rPr lang="en-US" altLang="en-US" sz="3900"/>
              <a:t>Monotheism also existed in the area – Arabic Christians and Jews worshiped one God.</a:t>
            </a:r>
          </a:p>
          <a:p>
            <a:pPr lvl="1">
              <a:lnSpc>
                <a:spcPct val="90000"/>
              </a:lnSpc>
            </a:pPr>
            <a:r>
              <a:rPr lang="en-US" altLang="en-US" sz="3600"/>
              <a:t>God = </a:t>
            </a:r>
            <a:r>
              <a:rPr lang="en-US" altLang="en-US" sz="3600" b="1" i="1"/>
              <a:t>Allah</a:t>
            </a:r>
            <a:r>
              <a:rPr lang="en-US" altLang="en-US" sz="3600"/>
              <a:t> (Arabic) = </a:t>
            </a:r>
            <a:r>
              <a:rPr lang="en-US" altLang="en-US" sz="3600" b="1" i="1"/>
              <a:t>Eluhim</a:t>
            </a:r>
            <a:r>
              <a:rPr lang="en-US" altLang="en-US" sz="3600"/>
              <a:t> (Hebrew) = </a:t>
            </a:r>
            <a:r>
              <a:rPr lang="en-US" altLang="en-US" sz="3600" b="1" i="1"/>
              <a:t>El</a:t>
            </a:r>
            <a:r>
              <a:rPr lang="en-US" altLang="en-US" sz="3600"/>
              <a:t> (Aramaic)</a:t>
            </a:r>
          </a:p>
        </p:txBody>
      </p:sp>
    </p:spTree>
    <p:extLst>
      <p:ext uri="{BB962C8B-B14F-4D97-AF65-F5344CB8AC3E}">
        <p14:creationId xmlns:p14="http://schemas.microsoft.com/office/powerpoint/2010/main" val="4495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0"/>
            <a:ext cx="7543800" cy="838200"/>
          </a:xfrm>
        </p:spPr>
        <p:txBody>
          <a:bodyPr/>
          <a:lstStyle/>
          <a:p>
            <a:pPr algn="ctr"/>
            <a:r>
              <a:rPr lang="en-US" altLang="en-US" smtClean="0">
                <a:solidFill>
                  <a:srgbClr val="663300"/>
                </a:solidFill>
              </a:rPr>
              <a:t>MECCA TODAY</a:t>
            </a:r>
          </a:p>
        </p:txBody>
      </p:sp>
      <p:pic>
        <p:nvPicPr>
          <p:cNvPr id="69635" name="Picture 5" descr="mecca_mosque_H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1"/>
            <a:ext cx="8534400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4894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1253</Words>
  <Application>Microsoft Office PowerPoint</Application>
  <PresentationFormat>Widescreen</PresentationFormat>
  <Paragraphs>124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Calibri</vt:lpstr>
      <vt:lpstr>Tahoma</vt:lpstr>
      <vt:lpstr>Trebuchet MS</vt:lpstr>
      <vt:lpstr>Wingdings 3</vt:lpstr>
      <vt:lpstr>Facet</vt:lpstr>
      <vt:lpstr>The Rise of Islam</vt:lpstr>
      <vt:lpstr>LOCATION</vt:lpstr>
      <vt:lpstr>THE ARABIAN PENINSULA</vt:lpstr>
      <vt:lpstr>BEDOUINS</vt:lpstr>
      <vt:lpstr>THE ARABIAN PENINSULA</vt:lpstr>
      <vt:lpstr>PowerPoint Presentation</vt:lpstr>
      <vt:lpstr>CAMELS!</vt:lpstr>
      <vt:lpstr>THE ARABIAN PENINSULA</vt:lpstr>
      <vt:lpstr>MECCA TODAY</vt:lpstr>
      <vt:lpstr>MUHAMMAD</vt:lpstr>
      <vt:lpstr>MUHAMMAD</vt:lpstr>
      <vt:lpstr>ABRAHAMIC RELIGIONS</vt:lpstr>
      <vt:lpstr>THE DOME OF THE ROCK</vt:lpstr>
      <vt:lpstr>MUHAMMAD SPREADS ISLAM</vt:lpstr>
      <vt:lpstr>MUHAMMAD SPREADS ISLAM</vt:lpstr>
      <vt:lpstr>PowerPoint Presentation</vt:lpstr>
      <vt:lpstr>THE QU’RAN</vt:lpstr>
      <vt:lpstr>MUSLIM WAY OF LIFE</vt:lpstr>
      <vt:lpstr>THE END (OF THE BEGINNING)</vt:lpstr>
      <vt:lpstr>THE BEGINNING (OF THE REST)</vt:lpstr>
      <vt:lpstr>AFTER MUHAMMAD’S DEATH</vt:lpstr>
      <vt:lpstr>4 RIGHTLY GUIDED CALIPHS</vt:lpstr>
      <vt:lpstr>4 RIGHTLY GUIDED CALIPHS</vt:lpstr>
      <vt:lpstr>4 RIGHTLY GUIDED CALIPHS</vt:lpstr>
      <vt:lpstr>4 RIGHTLY GUIDED CALIPHS</vt:lpstr>
      <vt:lpstr>4 RIGHTLY GUIDED CALIPHS</vt:lpstr>
      <vt:lpstr>SPREAD OF ISLAM</vt:lpstr>
      <vt:lpstr>WHY ISLAM SPREAD RAPIDLY</vt:lpstr>
      <vt:lpstr>WHY ISLAM SPREAD RAPIDLY</vt:lpstr>
      <vt:lpstr>WHY ISLAM SPREAD RAPIDLY</vt:lpstr>
      <vt:lpstr>EFFECTS OF ISLAM’S SPREAD</vt:lpstr>
      <vt:lpstr>EFFECTS OF ISLAM’S SPREAD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Islam</dc:title>
  <dc:creator>Lyndsay Fleming</dc:creator>
  <cp:lastModifiedBy>Lyndsay Fleming</cp:lastModifiedBy>
  <cp:revision>1</cp:revision>
  <dcterms:created xsi:type="dcterms:W3CDTF">2015-08-28T13:05:45Z</dcterms:created>
  <dcterms:modified xsi:type="dcterms:W3CDTF">2015-08-28T13:05:59Z</dcterms:modified>
</cp:coreProperties>
</file>