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A5D60-340D-46BA-85AE-DE6F62489A7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1C5E02CE-0F3B-40FC-81DF-A2F435948B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Material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Desires</a:t>
          </a:r>
        </a:p>
      </dgm:t>
    </dgm:pt>
    <dgm:pt modelId="{ABF47491-4FB3-475C-A9FF-D9A3DA64AC92}" type="parTrans" cxnId="{3A3B9915-922E-42F1-9E72-A3074B7578BD}">
      <dgm:prSet/>
      <dgm:spPr/>
    </dgm:pt>
    <dgm:pt modelId="{41F2579D-C51D-4E4F-92BE-FC197507EFBB}" type="sibTrans" cxnId="{3A3B9915-922E-42F1-9E72-A3074B7578BD}">
      <dgm:prSet/>
      <dgm:spPr/>
    </dgm:pt>
    <dgm:pt modelId="{3B567A23-35AF-4CF4-993C-19224F21FE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Selfish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Actions</a:t>
          </a:r>
        </a:p>
      </dgm:t>
    </dgm:pt>
    <dgm:pt modelId="{1AF28FA3-F2E1-4898-967C-89114440878A}" type="parTrans" cxnId="{B6F97A5A-1D59-49C2-A616-9BCBE63C1A0C}">
      <dgm:prSet/>
      <dgm:spPr/>
    </dgm:pt>
    <dgm:pt modelId="{426D402F-683A-4070-8CD2-396730896E3E}" type="sibTrans" cxnId="{B6F97A5A-1D59-49C2-A616-9BCBE63C1A0C}">
      <dgm:prSet/>
      <dgm:spPr/>
    </dgm:pt>
    <dgm:pt modelId="{960CE045-6066-44FA-BF73-D78A047B36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Merits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 &amp; Sins</a:t>
          </a:r>
        </a:p>
      </dgm:t>
    </dgm:pt>
    <dgm:pt modelId="{62013A08-C220-4D22-B2D6-CCCEFD83AEE7}" type="parTrans" cxnId="{146CB6DA-3103-4A97-A8DC-B7DD46D6244A}">
      <dgm:prSet/>
      <dgm:spPr/>
    </dgm:pt>
    <dgm:pt modelId="{63BD8784-A034-4A51-86A0-0AD496705A97}" type="sibTrans" cxnId="{146CB6DA-3103-4A97-A8DC-B7DD46D6244A}">
      <dgm:prSet/>
      <dgm:spPr/>
    </dgm:pt>
    <dgm:pt modelId="{68C796BE-3CBF-48A9-AE8F-DDC1D44EBB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Death</a:t>
          </a:r>
        </a:p>
      </dgm:t>
    </dgm:pt>
    <dgm:pt modelId="{EC9A574C-61CC-4E0A-B7C6-DC555D478C56}" type="parTrans" cxnId="{5B773D6F-E4A7-4BD5-AC29-FC034D614499}">
      <dgm:prSet/>
      <dgm:spPr/>
    </dgm:pt>
    <dgm:pt modelId="{3D7FC40C-1002-47D0-86AD-5C15F8C0A0E6}" type="sibTrans" cxnId="{5B773D6F-E4A7-4BD5-AC29-FC034D614499}">
      <dgm:prSet/>
      <dgm:spPr/>
    </dgm:pt>
    <dgm:pt modelId="{373A5DD3-4BD8-4BE7-B5E2-6524EF5236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Rebirth</a:t>
          </a:r>
        </a:p>
      </dgm:t>
    </dgm:pt>
    <dgm:pt modelId="{0AA83814-DD29-45C1-96AE-D8AAF5DE096B}" type="parTrans" cxnId="{72954D34-4698-4ABC-BEDB-B796D9D1A76E}">
      <dgm:prSet/>
      <dgm:spPr/>
    </dgm:pt>
    <dgm:pt modelId="{1EB77B7F-03E2-426C-B94A-C20E697AAD4B}" type="sibTrans" cxnId="{72954D34-4698-4ABC-BEDB-B796D9D1A76E}">
      <dgm:prSet/>
      <dgm:spPr/>
    </dgm:pt>
    <dgm:pt modelId="{B76FEC1E-F711-4685-80E0-E08D36D81B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rPr>
            <a:t>Soul</a:t>
          </a:r>
        </a:p>
      </dgm:t>
    </dgm:pt>
    <dgm:pt modelId="{A578C967-0579-4D8C-A662-C7AC61A8E7AB}" type="parTrans" cxnId="{E2B15929-817A-4508-A501-BD0F3EE2BD7D}">
      <dgm:prSet/>
      <dgm:spPr/>
    </dgm:pt>
    <dgm:pt modelId="{A33F90B5-23E6-478E-91DC-78DF2CC9DF24}" type="sibTrans" cxnId="{E2B15929-817A-4508-A501-BD0F3EE2BD7D}">
      <dgm:prSet/>
      <dgm:spPr/>
    </dgm:pt>
    <dgm:pt modelId="{A23A272C-9BD4-4611-A08E-75224B2E681D}" type="pres">
      <dgm:prSet presAssocID="{03FA5D60-340D-46BA-85AE-DE6F62489A71}" presName="cycle" presStyleCnt="0">
        <dgm:presLayoutVars>
          <dgm:dir/>
          <dgm:resizeHandles val="exact"/>
        </dgm:presLayoutVars>
      </dgm:prSet>
      <dgm:spPr/>
    </dgm:pt>
    <dgm:pt modelId="{0E7CE663-5443-41E6-92AD-C32F17A11A9F}" type="pres">
      <dgm:prSet presAssocID="{1C5E02CE-0F3B-40FC-81DF-A2F435948B0A}" presName="dummy" presStyleCnt="0"/>
      <dgm:spPr/>
    </dgm:pt>
    <dgm:pt modelId="{B20F0385-766E-4F05-9164-6F3F63ABD832}" type="pres">
      <dgm:prSet presAssocID="{1C5E02CE-0F3B-40FC-81DF-A2F435948B0A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6AE4-4CA6-48A3-A63E-8609F63E26D1}" type="pres">
      <dgm:prSet presAssocID="{41F2579D-C51D-4E4F-92BE-FC197507EFBB}" presName="sibTrans" presStyleLbl="node1" presStyleIdx="0" presStyleCnt="6"/>
      <dgm:spPr/>
    </dgm:pt>
    <dgm:pt modelId="{70C14624-CDF9-4EC9-92D5-1C5499CE38A5}" type="pres">
      <dgm:prSet presAssocID="{3B567A23-35AF-4CF4-993C-19224F21FE8C}" presName="dummy" presStyleCnt="0"/>
      <dgm:spPr/>
    </dgm:pt>
    <dgm:pt modelId="{846AEAA3-BDCC-42C2-BCB1-9064572D5F7C}" type="pres">
      <dgm:prSet presAssocID="{3B567A23-35AF-4CF4-993C-19224F21FE8C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FC25A-AFB0-4A51-8657-3BBE9722A292}" type="pres">
      <dgm:prSet presAssocID="{426D402F-683A-4070-8CD2-396730896E3E}" presName="sibTrans" presStyleLbl="node1" presStyleIdx="1" presStyleCnt="6"/>
      <dgm:spPr/>
    </dgm:pt>
    <dgm:pt modelId="{BB799BEE-BEC0-45FE-AEB3-64DBAABB1FAC}" type="pres">
      <dgm:prSet presAssocID="{960CE045-6066-44FA-BF73-D78A047B366D}" presName="dummy" presStyleCnt="0"/>
      <dgm:spPr/>
    </dgm:pt>
    <dgm:pt modelId="{212ACC14-DDA8-4811-A5E6-A702EDA0BAF6}" type="pres">
      <dgm:prSet presAssocID="{960CE045-6066-44FA-BF73-D78A047B366D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F019F-320B-4B9F-AE94-60DB174F3DB5}" type="pres">
      <dgm:prSet presAssocID="{63BD8784-A034-4A51-86A0-0AD496705A97}" presName="sibTrans" presStyleLbl="node1" presStyleIdx="2" presStyleCnt="6"/>
      <dgm:spPr/>
    </dgm:pt>
    <dgm:pt modelId="{E8EAC7A5-7247-41E6-86CE-ED76935BEA03}" type="pres">
      <dgm:prSet presAssocID="{68C796BE-3CBF-48A9-AE8F-DDC1D44EBB34}" presName="dummy" presStyleCnt="0"/>
      <dgm:spPr/>
    </dgm:pt>
    <dgm:pt modelId="{13F80112-64F9-4367-B5BD-EABB25DF2CFC}" type="pres">
      <dgm:prSet presAssocID="{68C796BE-3CBF-48A9-AE8F-DDC1D44EBB3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44AD6-2478-43BF-A4E6-AD68D2103739}" type="pres">
      <dgm:prSet presAssocID="{3D7FC40C-1002-47D0-86AD-5C15F8C0A0E6}" presName="sibTrans" presStyleLbl="node1" presStyleIdx="3" presStyleCnt="6"/>
      <dgm:spPr/>
    </dgm:pt>
    <dgm:pt modelId="{94C321AA-B0CF-4E37-9CE6-1042099E6AFB}" type="pres">
      <dgm:prSet presAssocID="{373A5DD3-4BD8-4BE7-B5E2-6524EF5236FC}" presName="dummy" presStyleCnt="0"/>
      <dgm:spPr/>
    </dgm:pt>
    <dgm:pt modelId="{C36215F2-2C7A-4168-9B1B-AD3281348B89}" type="pres">
      <dgm:prSet presAssocID="{373A5DD3-4BD8-4BE7-B5E2-6524EF5236FC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4919-0D3A-40BD-B948-1D2C32F9710E}" type="pres">
      <dgm:prSet presAssocID="{1EB77B7F-03E2-426C-B94A-C20E697AAD4B}" presName="sibTrans" presStyleLbl="node1" presStyleIdx="4" presStyleCnt="6"/>
      <dgm:spPr/>
    </dgm:pt>
    <dgm:pt modelId="{3827C150-6F9C-4E1D-874D-3D5641BA51C9}" type="pres">
      <dgm:prSet presAssocID="{B76FEC1E-F711-4685-80E0-E08D36D81B70}" presName="dummy" presStyleCnt="0"/>
      <dgm:spPr/>
    </dgm:pt>
    <dgm:pt modelId="{590CF449-DC23-4BE7-AF32-0ED005AEB6E1}" type="pres">
      <dgm:prSet presAssocID="{B76FEC1E-F711-4685-80E0-E08D36D81B7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84FA5-490D-4EF0-A40A-F4EE5ADADE1E}" type="pres">
      <dgm:prSet presAssocID="{A33F90B5-23E6-478E-91DC-78DF2CC9DF24}" presName="sibTrans" presStyleLbl="node1" presStyleIdx="5" presStyleCnt="6"/>
      <dgm:spPr/>
    </dgm:pt>
  </dgm:ptLst>
  <dgm:cxnLst>
    <dgm:cxn modelId="{8381D1DC-FE8D-4E22-9097-9D548F9B9D56}" type="presOf" srcId="{426D402F-683A-4070-8CD2-396730896E3E}" destId="{B72FC25A-AFB0-4A51-8657-3BBE9722A292}" srcOrd="0" destOrd="0" presId="urn:microsoft.com/office/officeart/2005/8/layout/cycle1"/>
    <dgm:cxn modelId="{3A3B9915-922E-42F1-9E72-A3074B7578BD}" srcId="{03FA5D60-340D-46BA-85AE-DE6F62489A71}" destId="{1C5E02CE-0F3B-40FC-81DF-A2F435948B0A}" srcOrd="0" destOrd="0" parTransId="{ABF47491-4FB3-475C-A9FF-D9A3DA64AC92}" sibTransId="{41F2579D-C51D-4E4F-92BE-FC197507EFBB}"/>
    <dgm:cxn modelId="{DD0C1F44-8703-4B13-BD7C-6A75CB3AB97D}" type="presOf" srcId="{373A5DD3-4BD8-4BE7-B5E2-6524EF5236FC}" destId="{C36215F2-2C7A-4168-9B1B-AD3281348B89}" srcOrd="0" destOrd="0" presId="urn:microsoft.com/office/officeart/2005/8/layout/cycle1"/>
    <dgm:cxn modelId="{25C5AE4F-DD0D-4114-A84A-B38054671489}" type="presOf" srcId="{3D7FC40C-1002-47D0-86AD-5C15F8C0A0E6}" destId="{9D344AD6-2478-43BF-A4E6-AD68D2103739}" srcOrd="0" destOrd="0" presId="urn:microsoft.com/office/officeart/2005/8/layout/cycle1"/>
    <dgm:cxn modelId="{055C3E3E-5C6F-4F1E-A6DD-CDD3ADE8752A}" type="presOf" srcId="{3B567A23-35AF-4CF4-993C-19224F21FE8C}" destId="{846AEAA3-BDCC-42C2-BCB1-9064572D5F7C}" srcOrd="0" destOrd="0" presId="urn:microsoft.com/office/officeart/2005/8/layout/cycle1"/>
    <dgm:cxn modelId="{E2B15929-817A-4508-A501-BD0F3EE2BD7D}" srcId="{03FA5D60-340D-46BA-85AE-DE6F62489A71}" destId="{B76FEC1E-F711-4685-80E0-E08D36D81B70}" srcOrd="5" destOrd="0" parTransId="{A578C967-0579-4D8C-A662-C7AC61A8E7AB}" sibTransId="{A33F90B5-23E6-478E-91DC-78DF2CC9DF24}"/>
    <dgm:cxn modelId="{72954D34-4698-4ABC-BEDB-B796D9D1A76E}" srcId="{03FA5D60-340D-46BA-85AE-DE6F62489A71}" destId="{373A5DD3-4BD8-4BE7-B5E2-6524EF5236FC}" srcOrd="4" destOrd="0" parTransId="{0AA83814-DD29-45C1-96AE-D8AAF5DE096B}" sibTransId="{1EB77B7F-03E2-426C-B94A-C20E697AAD4B}"/>
    <dgm:cxn modelId="{777E18A9-D520-4492-A3A9-CE2C5D2B18B4}" type="presOf" srcId="{1C5E02CE-0F3B-40FC-81DF-A2F435948B0A}" destId="{B20F0385-766E-4F05-9164-6F3F63ABD832}" srcOrd="0" destOrd="0" presId="urn:microsoft.com/office/officeart/2005/8/layout/cycle1"/>
    <dgm:cxn modelId="{5B08B98B-5D74-41C2-918C-3C52E22BD040}" type="presOf" srcId="{1EB77B7F-03E2-426C-B94A-C20E697AAD4B}" destId="{670E4919-0D3A-40BD-B948-1D2C32F9710E}" srcOrd="0" destOrd="0" presId="urn:microsoft.com/office/officeart/2005/8/layout/cycle1"/>
    <dgm:cxn modelId="{517BE473-9F52-4A70-939E-70DEFB5C1842}" type="presOf" srcId="{A33F90B5-23E6-478E-91DC-78DF2CC9DF24}" destId="{68F84FA5-490D-4EF0-A40A-F4EE5ADADE1E}" srcOrd="0" destOrd="0" presId="urn:microsoft.com/office/officeart/2005/8/layout/cycle1"/>
    <dgm:cxn modelId="{D51C5D24-C19E-4E5A-A408-0DCF5C5C2A1C}" type="presOf" srcId="{41F2579D-C51D-4E4F-92BE-FC197507EFBB}" destId="{05F26AE4-4CA6-48A3-A63E-8609F63E26D1}" srcOrd="0" destOrd="0" presId="urn:microsoft.com/office/officeart/2005/8/layout/cycle1"/>
    <dgm:cxn modelId="{21EE248A-7D9F-4C16-9804-D3469E0CA58C}" type="presOf" srcId="{68C796BE-3CBF-48A9-AE8F-DDC1D44EBB34}" destId="{13F80112-64F9-4367-B5BD-EABB25DF2CFC}" srcOrd="0" destOrd="0" presId="urn:microsoft.com/office/officeart/2005/8/layout/cycle1"/>
    <dgm:cxn modelId="{E342CD33-3771-41BA-A6D0-75E6F82415D3}" type="presOf" srcId="{03FA5D60-340D-46BA-85AE-DE6F62489A71}" destId="{A23A272C-9BD4-4611-A08E-75224B2E681D}" srcOrd="0" destOrd="0" presId="urn:microsoft.com/office/officeart/2005/8/layout/cycle1"/>
    <dgm:cxn modelId="{B6F97A5A-1D59-49C2-A616-9BCBE63C1A0C}" srcId="{03FA5D60-340D-46BA-85AE-DE6F62489A71}" destId="{3B567A23-35AF-4CF4-993C-19224F21FE8C}" srcOrd="1" destOrd="0" parTransId="{1AF28FA3-F2E1-4898-967C-89114440878A}" sibTransId="{426D402F-683A-4070-8CD2-396730896E3E}"/>
    <dgm:cxn modelId="{3A5DC9B7-A8FE-4301-9E01-962AA4508269}" type="presOf" srcId="{960CE045-6066-44FA-BF73-D78A047B366D}" destId="{212ACC14-DDA8-4811-A5E6-A702EDA0BAF6}" srcOrd="0" destOrd="0" presId="urn:microsoft.com/office/officeart/2005/8/layout/cycle1"/>
    <dgm:cxn modelId="{A5631001-3104-450B-B23A-03F53D7EEA0A}" type="presOf" srcId="{B76FEC1E-F711-4685-80E0-E08D36D81B70}" destId="{590CF449-DC23-4BE7-AF32-0ED005AEB6E1}" srcOrd="0" destOrd="0" presId="urn:microsoft.com/office/officeart/2005/8/layout/cycle1"/>
    <dgm:cxn modelId="{799729E2-2860-4A5B-92ED-13D59C5364BB}" type="presOf" srcId="{63BD8784-A034-4A51-86A0-0AD496705A97}" destId="{E70F019F-320B-4B9F-AE94-60DB174F3DB5}" srcOrd="0" destOrd="0" presId="urn:microsoft.com/office/officeart/2005/8/layout/cycle1"/>
    <dgm:cxn modelId="{5B773D6F-E4A7-4BD5-AC29-FC034D614499}" srcId="{03FA5D60-340D-46BA-85AE-DE6F62489A71}" destId="{68C796BE-3CBF-48A9-AE8F-DDC1D44EBB34}" srcOrd="3" destOrd="0" parTransId="{EC9A574C-61CC-4E0A-B7C6-DC555D478C56}" sibTransId="{3D7FC40C-1002-47D0-86AD-5C15F8C0A0E6}"/>
    <dgm:cxn modelId="{146CB6DA-3103-4A97-A8DC-B7DD46D6244A}" srcId="{03FA5D60-340D-46BA-85AE-DE6F62489A71}" destId="{960CE045-6066-44FA-BF73-D78A047B366D}" srcOrd="2" destOrd="0" parTransId="{62013A08-C220-4D22-B2D6-CCCEFD83AEE7}" sibTransId="{63BD8784-A034-4A51-86A0-0AD496705A97}"/>
    <dgm:cxn modelId="{6B6163E0-C00B-4857-8C2E-59E18F521D87}" type="presParOf" srcId="{A23A272C-9BD4-4611-A08E-75224B2E681D}" destId="{0E7CE663-5443-41E6-92AD-C32F17A11A9F}" srcOrd="0" destOrd="0" presId="urn:microsoft.com/office/officeart/2005/8/layout/cycle1"/>
    <dgm:cxn modelId="{F508F4F6-8AA7-4294-BC73-55BF73155DA8}" type="presParOf" srcId="{A23A272C-9BD4-4611-A08E-75224B2E681D}" destId="{B20F0385-766E-4F05-9164-6F3F63ABD832}" srcOrd="1" destOrd="0" presId="urn:microsoft.com/office/officeart/2005/8/layout/cycle1"/>
    <dgm:cxn modelId="{4C04A3AE-CA04-4A14-9A49-D7AC14D4CA00}" type="presParOf" srcId="{A23A272C-9BD4-4611-A08E-75224B2E681D}" destId="{05F26AE4-4CA6-48A3-A63E-8609F63E26D1}" srcOrd="2" destOrd="0" presId="urn:microsoft.com/office/officeart/2005/8/layout/cycle1"/>
    <dgm:cxn modelId="{39D16566-E8FA-481E-B7C5-032146EFE953}" type="presParOf" srcId="{A23A272C-9BD4-4611-A08E-75224B2E681D}" destId="{70C14624-CDF9-4EC9-92D5-1C5499CE38A5}" srcOrd="3" destOrd="0" presId="urn:microsoft.com/office/officeart/2005/8/layout/cycle1"/>
    <dgm:cxn modelId="{264C64DD-0380-4656-9A5E-262D72AFB04B}" type="presParOf" srcId="{A23A272C-9BD4-4611-A08E-75224B2E681D}" destId="{846AEAA3-BDCC-42C2-BCB1-9064572D5F7C}" srcOrd="4" destOrd="0" presId="urn:microsoft.com/office/officeart/2005/8/layout/cycle1"/>
    <dgm:cxn modelId="{B6B521EA-D868-4093-A28B-B190B9CB6452}" type="presParOf" srcId="{A23A272C-9BD4-4611-A08E-75224B2E681D}" destId="{B72FC25A-AFB0-4A51-8657-3BBE9722A292}" srcOrd="5" destOrd="0" presId="urn:microsoft.com/office/officeart/2005/8/layout/cycle1"/>
    <dgm:cxn modelId="{A2FA4D81-CAB6-4A2F-98C7-D44C29D3359F}" type="presParOf" srcId="{A23A272C-9BD4-4611-A08E-75224B2E681D}" destId="{BB799BEE-BEC0-45FE-AEB3-64DBAABB1FAC}" srcOrd="6" destOrd="0" presId="urn:microsoft.com/office/officeart/2005/8/layout/cycle1"/>
    <dgm:cxn modelId="{DF8E3F07-AFD5-4E99-B5EA-259074EA2BA1}" type="presParOf" srcId="{A23A272C-9BD4-4611-A08E-75224B2E681D}" destId="{212ACC14-DDA8-4811-A5E6-A702EDA0BAF6}" srcOrd="7" destOrd="0" presId="urn:microsoft.com/office/officeart/2005/8/layout/cycle1"/>
    <dgm:cxn modelId="{88E726FA-A164-42E5-907D-70A2C2592382}" type="presParOf" srcId="{A23A272C-9BD4-4611-A08E-75224B2E681D}" destId="{E70F019F-320B-4B9F-AE94-60DB174F3DB5}" srcOrd="8" destOrd="0" presId="urn:microsoft.com/office/officeart/2005/8/layout/cycle1"/>
    <dgm:cxn modelId="{5DCFF20B-2514-4251-905C-6E6042CBF293}" type="presParOf" srcId="{A23A272C-9BD4-4611-A08E-75224B2E681D}" destId="{E8EAC7A5-7247-41E6-86CE-ED76935BEA03}" srcOrd="9" destOrd="0" presId="urn:microsoft.com/office/officeart/2005/8/layout/cycle1"/>
    <dgm:cxn modelId="{4A933A53-BE15-4D05-B173-DA611F586FF7}" type="presParOf" srcId="{A23A272C-9BD4-4611-A08E-75224B2E681D}" destId="{13F80112-64F9-4367-B5BD-EABB25DF2CFC}" srcOrd="10" destOrd="0" presId="urn:microsoft.com/office/officeart/2005/8/layout/cycle1"/>
    <dgm:cxn modelId="{02BDDC85-098C-48D2-A0BB-F7F229BE2D6D}" type="presParOf" srcId="{A23A272C-9BD4-4611-A08E-75224B2E681D}" destId="{9D344AD6-2478-43BF-A4E6-AD68D2103739}" srcOrd="11" destOrd="0" presId="urn:microsoft.com/office/officeart/2005/8/layout/cycle1"/>
    <dgm:cxn modelId="{7D3448C9-3C85-4BA3-8867-A3E89AB50574}" type="presParOf" srcId="{A23A272C-9BD4-4611-A08E-75224B2E681D}" destId="{94C321AA-B0CF-4E37-9CE6-1042099E6AFB}" srcOrd="12" destOrd="0" presId="urn:microsoft.com/office/officeart/2005/8/layout/cycle1"/>
    <dgm:cxn modelId="{3224D61D-46A8-43AF-9FE7-F65F5C3E4261}" type="presParOf" srcId="{A23A272C-9BD4-4611-A08E-75224B2E681D}" destId="{C36215F2-2C7A-4168-9B1B-AD3281348B89}" srcOrd="13" destOrd="0" presId="urn:microsoft.com/office/officeart/2005/8/layout/cycle1"/>
    <dgm:cxn modelId="{09B47877-4A8B-4745-ABA4-62A69707BB5D}" type="presParOf" srcId="{A23A272C-9BD4-4611-A08E-75224B2E681D}" destId="{670E4919-0D3A-40BD-B948-1D2C32F9710E}" srcOrd="14" destOrd="0" presId="urn:microsoft.com/office/officeart/2005/8/layout/cycle1"/>
    <dgm:cxn modelId="{3C4BE34F-EBCF-487B-A811-722CAA8CC1BE}" type="presParOf" srcId="{A23A272C-9BD4-4611-A08E-75224B2E681D}" destId="{3827C150-6F9C-4E1D-874D-3D5641BA51C9}" srcOrd="15" destOrd="0" presId="urn:microsoft.com/office/officeart/2005/8/layout/cycle1"/>
    <dgm:cxn modelId="{FACE33A0-16DF-4290-8FC0-9686D6151040}" type="presParOf" srcId="{A23A272C-9BD4-4611-A08E-75224B2E681D}" destId="{590CF449-DC23-4BE7-AF32-0ED005AEB6E1}" srcOrd="16" destOrd="0" presId="urn:microsoft.com/office/officeart/2005/8/layout/cycle1"/>
    <dgm:cxn modelId="{98596AFC-B865-40AE-BD67-55FB7222EE49}" type="presParOf" srcId="{A23A272C-9BD4-4611-A08E-75224B2E681D}" destId="{68F84FA5-490D-4EF0-A40A-F4EE5ADADE1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5DA43-166C-4A84-B3DB-F6388DAF0D06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FC48E-F35A-47A9-8DA8-A61287AC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5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0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295400"/>
            <a:ext cx="670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8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5E67-6E6B-4333-9758-D78F2D16E543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E9ED59-0B14-457E-A0B0-BD565771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4800"/>
            <a:ext cx="9144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5" descr="http://upload.wikimedia.org/wikipedia/commons/c/c2/New_Delhi_Te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0"/>
          <a:stretch>
            <a:fillRect/>
          </a:stretch>
        </p:blipFill>
        <p:spPr bwMode="auto">
          <a:xfrm>
            <a:off x="1498600" y="1763714"/>
            <a:ext cx="9169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6858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5029200" cy="8382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altLang="en-US"/>
              <a:t>Reincarnation Cycle</a:t>
            </a:r>
          </a:p>
        </p:txBody>
      </p:sp>
      <p:sp>
        <p:nvSpPr>
          <p:cNvPr id="1041" name="AutoShape 22"/>
          <p:cNvSpPr>
            <a:spLocks/>
          </p:cNvSpPr>
          <p:nvPr/>
        </p:nvSpPr>
        <p:spPr bwMode="auto">
          <a:xfrm>
            <a:off x="7781925" y="2857500"/>
            <a:ext cx="1219200" cy="914400"/>
          </a:xfrm>
          <a:prstGeom prst="borderCallout1">
            <a:avLst>
              <a:gd name="adj1" fmla="val 12500"/>
              <a:gd name="adj2" fmla="val -6250"/>
              <a:gd name="adj3" fmla="val 83333"/>
              <a:gd name="adj4" fmla="val -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Good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Neutral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6461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875"/>
            <a:ext cx="50292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Moksha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914400"/>
            <a:ext cx="8458200" cy="2895600"/>
          </a:xfrm>
        </p:spPr>
        <p:txBody>
          <a:bodyPr rtlCol="0">
            <a:normAutofit fontScale="925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600" b="1"/>
              <a:t>The goal is to reach </a:t>
            </a:r>
            <a:r>
              <a:rPr lang="en-US" altLang="en-US" sz="3600" b="1" u="sng"/>
              <a:t>moksha </a:t>
            </a:r>
          </a:p>
          <a:p>
            <a:pPr>
              <a:buNone/>
              <a:defRPr/>
            </a:pPr>
            <a:r>
              <a:rPr lang="en-US" altLang="en-US" sz="3200" b="1" i="1"/>
              <a:t>(The state of perfect understanding of all things – may take several lifetimes)</a:t>
            </a:r>
            <a:endParaRPr lang="en-US" altLang="en-US" sz="3600" b="1" i="1"/>
          </a:p>
          <a:p>
            <a:pPr>
              <a:buNone/>
              <a:defRPr/>
            </a:pPr>
            <a:r>
              <a:rPr lang="en-US" altLang="en-US" sz="3600" b="1"/>
              <a:t>= soul breaks free of material world. Free from the cycle of reincarnation. </a:t>
            </a:r>
            <a:endParaRPr lang="en-US" altLang="en-US" sz="3600" b="1" i="1" u="sng"/>
          </a:p>
        </p:txBody>
      </p:sp>
      <p:grpSp>
        <p:nvGrpSpPr>
          <p:cNvPr id="104452" name="Group 14"/>
          <p:cNvGrpSpPr>
            <a:grpSpLocks/>
          </p:cNvGrpSpPr>
          <p:nvPr/>
        </p:nvGrpSpPr>
        <p:grpSpPr bwMode="auto">
          <a:xfrm>
            <a:off x="2514600" y="3505200"/>
            <a:ext cx="7010400" cy="2774950"/>
            <a:chOff x="672" y="1152"/>
            <a:chExt cx="4416" cy="1748"/>
          </a:xfrm>
        </p:grpSpPr>
        <p:grpSp>
          <p:nvGrpSpPr>
            <p:cNvPr id="104453" name="Group 13"/>
            <p:cNvGrpSpPr>
              <a:grpSpLocks/>
            </p:cNvGrpSpPr>
            <p:nvPr/>
          </p:nvGrpSpPr>
          <p:grpSpPr bwMode="auto">
            <a:xfrm>
              <a:off x="672" y="1152"/>
              <a:ext cx="4416" cy="1748"/>
              <a:chOff x="576" y="816"/>
              <a:chExt cx="4416" cy="1748"/>
            </a:xfrm>
          </p:grpSpPr>
          <p:sp>
            <p:nvSpPr>
              <p:cNvPr id="104455" name="AutoShape 4"/>
              <p:cNvSpPr>
                <a:spLocks noChangeArrowheads="1"/>
              </p:cNvSpPr>
              <p:nvPr/>
            </p:nvSpPr>
            <p:spPr bwMode="auto">
              <a:xfrm>
                <a:off x="1968" y="864"/>
                <a:ext cx="1536" cy="52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456" name="Text Box 5"/>
              <p:cNvSpPr txBox="1">
                <a:spLocks noChangeArrowheads="1"/>
              </p:cNvSpPr>
              <p:nvPr/>
            </p:nvSpPr>
            <p:spPr bwMode="auto">
              <a:xfrm>
                <a:off x="1968" y="816"/>
                <a:ext cx="1536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800" b="1">
                    <a:solidFill>
                      <a:srgbClr val="FFCC66"/>
                    </a:solidFill>
                    <a:latin typeface="Century Gothic" panose="020B0502020202020204" pitchFamily="34" charset="0"/>
                  </a:rPr>
                  <a:t>person</a:t>
                </a:r>
              </a:p>
            </p:txBody>
          </p:sp>
          <p:sp>
            <p:nvSpPr>
              <p:cNvPr id="104457" name="AutoShape 6"/>
              <p:cNvSpPr>
                <a:spLocks noChangeArrowheads="1"/>
              </p:cNvSpPr>
              <p:nvPr/>
            </p:nvSpPr>
            <p:spPr bwMode="auto">
              <a:xfrm>
                <a:off x="576" y="1776"/>
                <a:ext cx="1536" cy="52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458" name="Text Box 7"/>
              <p:cNvSpPr txBox="1">
                <a:spLocks noChangeArrowheads="1"/>
              </p:cNvSpPr>
              <p:nvPr/>
            </p:nvSpPr>
            <p:spPr bwMode="auto">
              <a:xfrm>
                <a:off x="624" y="1776"/>
                <a:ext cx="1536" cy="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800" b="1" i="1" u="sng">
                    <a:solidFill>
                      <a:srgbClr val="FFCC66"/>
                    </a:solidFill>
                    <a:latin typeface="Century Gothic" panose="020B0502020202020204" pitchFamily="34" charset="0"/>
                  </a:rPr>
                  <a:t>Atman </a:t>
                </a:r>
                <a:r>
                  <a:rPr lang="en-US" altLang="en-US" sz="2800" b="1" i="1" u="sng">
                    <a:solidFill>
                      <a:srgbClr val="FFCC66"/>
                    </a:solidFill>
                    <a:latin typeface="Century Gothic" panose="020B0502020202020204" pitchFamily="34" charset="0"/>
                  </a:rPr>
                  <a:t>(soul)</a:t>
                </a:r>
              </a:p>
            </p:txBody>
          </p:sp>
          <p:sp>
            <p:nvSpPr>
              <p:cNvPr id="104459" name="AutoShape 8"/>
              <p:cNvSpPr>
                <a:spLocks noChangeArrowheads="1"/>
              </p:cNvSpPr>
              <p:nvPr/>
            </p:nvSpPr>
            <p:spPr bwMode="auto">
              <a:xfrm>
                <a:off x="3456" y="1776"/>
                <a:ext cx="1536" cy="52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04460" name="AutoShape 10"/>
              <p:cNvCxnSpPr>
                <a:cxnSpLocks noChangeShapeType="1"/>
                <a:stCxn id="104455" idx="2"/>
                <a:endCxn id="104458" idx="0"/>
              </p:cNvCxnSpPr>
              <p:nvPr/>
            </p:nvCxnSpPr>
            <p:spPr bwMode="auto">
              <a:xfrm rot="5400000">
                <a:off x="1872" y="912"/>
                <a:ext cx="384" cy="1344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461" name="AutoShape 11"/>
              <p:cNvCxnSpPr>
                <a:cxnSpLocks noChangeShapeType="1"/>
                <a:stCxn id="104455" idx="2"/>
                <a:endCxn id="104454" idx="0"/>
              </p:cNvCxnSpPr>
              <p:nvPr/>
            </p:nvCxnSpPr>
            <p:spPr bwMode="auto">
              <a:xfrm rot="16200000" flipH="1">
                <a:off x="3312" y="816"/>
                <a:ext cx="384" cy="1536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4454" name="Text Box 9"/>
            <p:cNvSpPr txBox="1">
              <a:spLocks noChangeArrowheads="1"/>
            </p:cNvSpPr>
            <p:nvPr/>
          </p:nvSpPr>
          <p:spPr bwMode="auto">
            <a:xfrm>
              <a:off x="3552" y="2112"/>
              <a:ext cx="153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800" b="1">
                  <a:solidFill>
                    <a:srgbClr val="FFCC66"/>
                  </a:solidFill>
                  <a:latin typeface="Century Gothic" panose="020B0502020202020204" pitchFamily="34" charset="0"/>
                </a:rPr>
                <a:t>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5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029200" cy="838200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alt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143000"/>
            <a:ext cx="6705600" cy="4724400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gods are concrete forms of the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(“big”)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 gods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Brahma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creator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Vishnu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preserver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Shiva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destroyer</a:t>
            </a:r>
          </a:p>
          <a:p>
            <a:pPr lvl="1">
              <a:buFont typeface="Wingdings 3" charset="2"/>
              <a:buChar char=""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up to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 million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gods, or only 1</a:t>
            </a:r>
          </a:p>
        </p:txBody>
      </p:sp>
    </p:spTree>
    <p:extLst>
      <p:ext uri="{BB962C8B-B14F-4D97-AF65-F5344CB8AC3E}">
        <p14:creationId xmlns:p14="http://schemas.microsoft.com/office/powerpoint/2010/main" val="30203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4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6500" name="Picture 3" descr="C:\Users\tpm17038\Desktop\615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2225"/>
            <a:ext cx="7696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:\Users\tpm17038\Desktop\vishnu_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2225"/>
            <a:ext cx="7696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tpm17038\Desktop\Dibujo-de-Sh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938"/>
            <a:ext cx="76708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200400" y="0"/>
            <a:ext cx="5638800" cy="8382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5400" u="sng"/>
              <a:t>The River Ganges 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600200" y="914400"/>
            <a:ext cx="7620000" cy="56388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200" b="1" dirty="0"/>
              <a:t>The Ganges river flows from the Himalayas to the Bay of Bengal.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200" b="1" dirty="0"/>
              <a:t>To the Hindus the Ganges is a goddess known as Mother Ganga.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200" b="1" dirty="0"/>
              <a:t>Each Hindu seeks to make a pilgrimage to the river and bath in the holy waters.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200" b="1" dirty="0"/>
              <a:t>When Hindus die many have their bodies burned along the banks of the river and then have the ashes spread in the river.    </a:t>
            </a:r>
          </a:p>
        </p:txBody>
      </p:sp>
    </p:spTree>
    <p:extLst>
      <p:ext uri="{BB962C8B-B14F-4D97-AF65-F5344CB8AC3E}">
        <p14:creationId xmlns:p14="http://schemas.microsoft.com/office/powerpoint/2010/main" val="22829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8548" name="Picture 2" descr="C:\Users\tpm17038\Desktop\blo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9572" name="Picture 2" descr="C:\Users\tpm17038\Desktop\rivers04-ganges-india_13245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600200"/>
            <a:ext cx="6400800" cy="205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162800" cy="2895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Hinduism</a:t>
            </a:r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</a:t>
            </a:r>
            <a:r>
              <a:rPr lang="en-US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way to </a:t>
            </a:r>
            <a:r>
              <a:rPr lang="en-US" alt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liberate its followers</a:t>
            </a:r>
            <a:r>
              <a:rPr lang="en-US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illusions and </a:t>
            </a:r>
            <a:r>
              <a:rPr lang="en-US" alt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mistakes of everyday life</a:t>
            </a:r>
            <a:r>
              <a:rPr lang="en-US" altLang="en-US" sz="28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b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60" name="Picture 4" descr="http://abish.byui.edu/library/libguides/francisl/Hindu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733801"/>
            <a:ext cx="43434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3246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Aryans</a:t>
            </a:r>
            <a:r>
              <a:rPr lang="en-US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Vedic Age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8138" y="1143000"/>
            <a:ext cx="5326062" cy="51816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Aryans invade India, bring sacred scriptures that are first sung then later written in Sanskrit.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books of prayer, song, stories, etc. 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tried to explain how a person could achieve liberation from desire and suffering.  </a:t>
            </a:r>
          </a:p>
          <a:p>
            <a:pPr>
              <a:buFont typeface="Wingdings 3" charset="2"/>
              <a:buChar char=""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charset="2"/>
              <a:buChar char=""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 descr="http://veda.wikidot.com/local--files/hinduism/vedas.gif"/>
          <p:cNvPicPr>
            <a:picLocks noChangeAspect="1" noChangeArrowheads="1"/>
          </p:cNvPicPr>
          <p:nvPr/>
        </p:nvPicPr>
        <p:blipFill rotWithShape="1">
          <a:blip r:embed="rId2"/>
          <a:srcRect r="50000" b="50000"/>
          <a:stretch/>
        </p:blipFill>
        <p:spPr bwMode="auto">
          <a:xfrm rot="340011">
            <a:off x="7542214" y="307976"/>
            <a:ext cx="2911475" cy="1712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veda.wikidot.com/local--files/hinduism/vedas.gif"/>
          <p:cNvPicPr>
            <a:picLocks noChangeAspect="1" noChangeArrowheads="1"/>
          </p:cNvPicPr>
          <p:nvPr/>
        </p:nvPicPr>
        <p:blipFill rotWithShape="1">
          <a:blip r:embed="rId2"/>
          <a:srcRect l="50000" b="50000"/>
          <a:stretch/>
        </p:blipFill>
        <p:spPr bwMode="auto">
          <a:xfrm rot="21376693">
            <a:off x="7221539" y="1895476"/>
            <a:ext cx="2816225" cy="1655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veda.wikidot.com/local--files/hinduism/vedas.gif"/>
          <p:cNvPicPr>
            <a:picLocks noChangeAspect="1" noChangeArrowheads="1"/>
          </p:cNvPicPr>
          <p:nvPr/>
        </p:nvPicPr>
        <p:blipFill rotWithShape="1">
          <a:blip r:embed="rId2"/>
          <a:srcRect t="50000" r="50000"/>
          <a:stretch/>
        </p:blipFill>
        <p:spPr bwMode="auto">
          <a:xfrm rot="446298">
            <a:off x="7278689" y="3432176"/>
            <a:ext cx="2714625" cy="1597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veda.wikidot.com/local--files/hinduism/vedas.gif"/>
          <p:cNvPicPr>
            <a:picLocks noChangeAspect="1" noChangeArrowheads="1"/>
          </p:cNvPicPr>
          <p:nvPr/>
        </p:nvPicPr>
        <p:blipFill rotWithShape="1">
          <a:blip r:embed="rId2"/>
          <a:srcRect l="50000" t="50000"/>
          <a:stretch/>
        </p:blipFill>
        <p:spPr bwMode="auto">
          <a:xfrm rot="21055789">
            <a:off x="6675438" y="4818064"/>
            <a:ext cx="2919412" cy="17160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5029200" cy="8382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620000" cy="5638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social hierarchy from the Aryans and formalized with laws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“Caste” –Portuguese for lineage or race</a:t>
            </a:r>
          </a:p>
          <a:p>
            <a:pPr>
              <a:buFont typeface="Wingdings 3" charset="2"/>
              <a:buChar char="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society: 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varna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(caste) = social class or level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Varna – “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Color” in Sanskrit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varnas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decide marriage, job, neighborhood, etc.</a:t>
            </a:r>
          </a:p>
        </p:txBody>
      </p:sp>
      <p:pic>
        <p:nvPicPr>
          <p:cNvPr id="98308" name="Picture 5" descr="http://www.anonlineindia.com/images/caste-syste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4976"/>
            <a:ext cx="36576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-33338"/>
            <a:ext cx="5029200" cy="838201"/>
          </a:xfrm>
        </p:spPr>
        <p:txBody>
          <a:bodyPr/>
          <a:lstStyle/>
          <a:p>
            <a:pPr algn="r"/>
            <a:r>
              <a:rPr lang="en-US" altLang="en-US" b="1" u="sng"/>
              <a:t>Caste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14400"/>
            <a:ext cx="8686800" cy="5638800"/>
          </a:xfrm>
        </p:spPr>
        <p:txBody>
          <a:bodyPr rtlCol="0">
            <a:normAutofit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belief:</a:t>
            </a:r>
          </a:p>
          <a:p>
            <a:pPr marL="800100" lvl="3" indent="-342900">
              <a:buFont typeface="Wingdings 3" charset="2"/>
              <a:buChar char=""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Actually 2 concepts –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4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Varnas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(class level based on temperament) and hundreds of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Jatis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(based on occupation)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Varnas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Brahmin: study/teach; 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Kshatriya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power/protect; 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Vaisya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earn/give; </a:t>
            </a:r>
          </a:p>
          <a:p>
            <a:pPr lvl="2">
              <a:buFont typeface="Wingdings 3" charset="2"/>
              <a:buChar char="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Sudra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serve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Jati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born into, no mobility. Farmer, barber, shepherd, etc. (occupation)</a:t>
            </a:r>
          </a:p>
          <a:p>
            <a:pPr lvl="2">
              <a:buFont typeface="Wingdings 3" charset="2"/>
              <a:buChar char=""/>
              <a:defRPr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 3" charset="2"/>
              <a:buChar char="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p Arrow 18"/>
          <p:cNvSpPr/>
          <p:nvPr/>
        </p:nvSpPr>
        <p:spPr>
          <a:xfrm>
            <a:off x="8915400" y="1219200"/>
            <a:ext cx="1752600" cy="396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651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Varnas</a:t>
            </a:r>
            <a:r>
              <a:rPr lang="en-US" alt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belief: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86100" y="1143000"/>
            <a:ext cx="6362700" cy="4191000"/>
            <a:chOff x="1248" y="240"/>
            <a:chExt cx="4176" cy="3600"/>
          </a:xfrm>
        </p:grpSpPr>
        <p:sp>
          <p:nvSpPr>
            <p:cNvPr id="100362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4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5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81200" y="1219201"/>
            <a:ext cx="510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Brahmins </a:t>
            </a:r>
            <a:r>
              <a:rPr lang="en-US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(priests)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724400" y="1905000"/>
            <a:ext cx="3200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Kshatriyas </a:t>
            </a:r>
            <a:r>
              <a:rPr lang="en-US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(warriors)</a:t>
            </a:r>
            <a:endParaRPr lang="en-US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953000" y="3048000"/>
            <a:ext cx="251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Vaisyas</a:t>
            </a:r>
            <a:r>
              <a:rPr lang="en-US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(merchants)</a:t>
            </a:r>
            <a:endParaRPr lang="en-US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029200" y="4114800"/>
            <a:ext cx="251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Sudras</a:t>
            </a:r>
            <a:r>
              <a:rPr lang="en-US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(laborers)</a:t>
            </a:r>
            <a:endParaRPr lang="en-US" altLang="en-US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339701" y="3088325"/>
            <a:ext cx="2892330" cy="3693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SHOWS SIZE</a:t>
            </a:r>
          </a:p>
        </p:txBody>
      </p:sp>
    </p:spTree>
    <p:extLst>
      <p:ext uri="{BB962C8B-B14F-4D97-AF65-F5344CB8AC3E}">
        <p14:creationId xmlns:p14="http://schemas.microsoft.com/office/powerpoint/2010/main" val="3132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430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5029200" cy="838200"/>
          </a:xfrm>
        </p:spPr>
        <p:txBody>
          <a:bodyPr/>
          <a:lstStyle/>
          <a:p>
            <a:pPr algn="r"/>
            <a:r>
              <a:rPr lang="en-US" altLang="en-US" u="sng"/>
              <a:t>Caste 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6858000" cy="44196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Pariahs – outside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varnas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“untouchables”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given “impure” jobs (grave diggers, trash collectors)</a:t>
            </a:r>
          </a:p>
        </p:txBody>
      </p:sp>
    </p:spTree>
    <p:extLst>
      <p:ext uri="{BB962C8B-B14F-4D97-AF65-F5344CB8AC3E}">
        <p14:creationId xmlns:p14="http://schemas.microsoft.com/office/powerpoint/2010/main" val="5229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65188"/>
          </a:xfrm>
        </p:spPr>
        <p:txBody>
          <a:bodyPr/>
          <a:lstStyle/>
          <a:p>
            <a:r>
              <a:rPr lang="en-US" altLang="en-US" u="sng" smtClean="0"/>
              <a:t>Caste System in Society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86100" y="1143000"/>
            <a:ext cx="6362700" cy="4191000"/>
            <a:chOff x="1248" y="240"/>
            <a:chExt cx="4176" cy="3600"/>
          </a:xfrm>
        </p:grpSpPr>
        <p:sp>
          <p:nvSpPr>
            <p:cNvPr id="102412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6" name="AutoShape 8"/>
          <p:cNvSpPr>
            <a:spLocks noChangeArrowheads="1"/>
          </p:cNvSpPr>
          <p:nvPr/>
        </p:nvSpPr>
        <p:spPr bwMode="auto">
          <a:xfrm rot="10800000">
            <a:off x="2286000" y="5562600"/>
            <a:ext cx="7924800" cy="1143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6 w 21600"/>
              <a:gd name="T13" fmla="*/ 2806 h 21600"/>
              <a:gd name="T14" fmla="*/ 18794 w 21600"/>
              <a:gd name="T15" fmla="*/ 18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1" y="21600"/>
                </a:lnTo>
                <a:lnTo>
                  <a:pt x="1958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81200" y="1219201"/>
            <a:ext cx="510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Brahmins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(priests)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724400" y="1905000"/>
            <a:ext cx="3200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Kshatriyas</a:t>
            </a:r>
            <a:r>
              <a:rPr lang="en-US" altLang="en-US" sz="4800" b="1" dirty="0">
                <a:latin typeface="Century Gothic" pitchFamily="34" charset="0"/>
              </a:rPr>
              <a:t> </a:t>
            </a:r>
            <a:r>
              <a:rPr lang="en-US" altLang="en-US" sz="2800" b="1" dirty="0">
                <a:latin typeface="Century Gothic" pitchFamily="34" charset="0"/>
              </a:rPr>
              <a:t>(warriors)</a:t>
            </a:r>
            <a:endParaRPr lang="en-US" altLang="en-US" sz="4800" b="1" dirty="0">
              <a:latin typeface="Century Gothic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953000" y="3048000"/>
            <a:ext cx="251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Vaisyas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(merchants)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029200" y="4114800"/>
            <a:ext cx="251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Sudras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(laborers)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495800" y="5410200"/>
            <a:ext cx="3429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Century Gothic" panose="020B0502020202020204" pitchFamily="34" charset="0"/>
              </a:rPr>
              <a:t>Pariahs </a:t>
            </a:r>
            <a:r>
              <a:rPr lang="en-US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(untouchables)</a:t>
            </a:r>
            <a:endParaRPr lang="en-US" altLang="en-US" sz="4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8839200" y="1143000"/>
            <a:ext cx="1828800" cy="434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5400000">
            <a:off x="8113074" y="3162551"/>
            <a:ext cx="3193182" cy="3693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SHOWS POWER</a:t>
            </a:r>
          </a:p>
        </p:txBody>
      </p:sp>
    </p:spTree>
    <p:extLst>
      <p:ext uri="{BB962C8B-B14F-4D97-AF65-F5344CB8AC3E}">
        <p14:creationId xmlns:p14="http://schemas.microsoft.com/office/powerpoint/2010/main" val="13011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/>
      <p:bldP spid="43018" grpId="0"/>
      <p:bldP spid="43019" grpId="0"/>
      <p:bldP spid="43020" grpId="0"/>
      <p:bldP spid="430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5029200" cy="838200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Beliefs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066800"/>
            <a:ext cx="6096000" cy="57912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dharma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duty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in life is to follow dharma and perform duty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Include ethical values and obligations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karma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how you live this life determines what you will be in the next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live a good life and fulfill your dharma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Samsura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reincarnation)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rebirth of the soul – until one reaches Moksha</a:t>
            </a:r>
          </a:p>
        </p:txBody>
      </p:sp>
    </p:spTree>
    <p:extLst>
      <p:ext uri="{BB962C8B-B14F-4D97-AF65-F5344CB8AC3E}">
        <p14:creationId xmlns:p14="http://schemas.microsoft.com/office/powerpoint/2010/main" val="14828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PowerPoint Presentation</vt:lpstr>
      <vt:lpstr>Hinduism   Definition: a way to liberate its followers from illusions and mistakes of everyday life </vt:lpstr>
      <vt:lpstr>Aryans and the Vedic Age </vt:lpstr>
      <vt:lpstr>Caste System</vt:lpstr>
      <vt:lpstr>Caste System</vt:lpstr>
      <vt:lpstr>Varnas in belief:</vt:lpstr>
      <vt:lpstr>Caste System</vt:lpstr>
      <vt:lpstr>Caste System in Society</vt:lpstr>
      <vt:lpstr> Beliefs </vt:lpstr>
      <vt:lpstr>Reincarnation Cycle</vt:lpstr>
      <vt:lpstr>Moksha</vt:lpstr>
      <vt:lpstr>Gods</vt:lpstr>
      <vt:lpstr>PowerPoint Presentation</vt:lpstr>
      <vt:lpstr>The River Ganges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Fleming</dc:creator>
  <cp:lastModifiedBy>Lyndsay Fleming</cp:lastModifiedBy>
  <cp:revision>3</cp:revision>
  <dcterms:created xsi:type="dcterms:W3CDTF">2015-08-28T13:06:49Z</dcterms:created>
  <dcterms:modified xsi:type="dcterms:W3CDTF">2015-08-28T13:08:27Z</dcterms:modified>
</cp:coreProperties>
</file>