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50" d="100"/>
          <a:sy n="50" d="100"/>
        </p:scale>
        <p:origin x="34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630363"/>
            <a:ext cx="9956800" cy="3382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4927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35600" y="1981200"/>
            <a:ext cx="4927600" cy="47244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51502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75000" y="2511425"/>
            <a:ext cx="5632450" cy="1752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Philosophies of The Shang and Zhou Dynasties</a:t>
            </a:r>
          </a:p>
        </p:txBody>
      </p:sp>
      <p:pic>
        <p:nvPicPr>
          <p:cNvPr id="28" name="Picture 2" descr="http://drmaryann.files.wordpress.com/2011/10/confucian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34" y="3388366"/>
            <a:ext cx="2701516" cy="2701517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godpaths.com/uploads/2/9/9/7/2997165/63606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3275162"/>
            <a:ext cx="2814720" cy="28147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7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t="8791" r="4855" b="26369"/>
          <a:stretch>
            <a:fillRect/>
          </a:stretch>
        </p:blipFill>
        <p:spPr bwMode="auto">
          <a:xfrm>
            <a:off x="1743076" y="590550"/>
            <a:ext cx="87153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8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467600" cy="1189038"/>
          </a:xfrm>
        </p:spPr>
        <p:txBody>
          <a:bodyPr/>
          <a:lstStyle/>
          <a:p>
            <a:r>
              <a:rPr lang="en-US" altLang="en-US" b="1" smtClean="0">
                <a:ea typeface="ＭＳ Ｐゴシック" panose="020B0600070205080204" pitchFamily="34" charset="-128"/>
              </a:rPr>
              <a:t>Political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066800"/>
            <a:ext cx="7696200" cy="5486400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Shang Dynasty</a:t>
            </a:r>
            <a:r>
              <a:rPr lang="en-US" altLang="en-US" sz="4000" dirty="0">
                <a:ea typeface="ＭＳ Ｐゴシック" panose="020B0600070205080204" pitchFamily="34" charset="-128"/>
              </a:rPr>
              <a:t> 1700 – 1027 BCE</a:t>
            </a:r>
          </a:p>
          <a:p>
            <a:pPr lvl="1">
              <a:defRPr/>
            </a:pPr>
            <a:r>
              <a:rPr lang="en-US" altLang="en-US" sz="4000" dirty="0">
                <a:ea typeface="ＭＳ Ｐゴシック" panose="020B0600070205080204" pitchFamily="34" charset="-128"/>
              </a:rPr>
              <a:t> </a:t>
            </a:r>
            <a:r>
              <a:rPr lang="en-US" altLang="en-US" sz="4000" dirty="0">
                <a:solidFill>
                  <a:srgbClr val="FF6600"/>
                </a:solidFill>
                <a:ea typeface="ＭＳ Ｐゴシック" panose="020B0600070205080204" pitchFamily="34" charset="-128"/>
              </a:rPr>
              <a:t>dynasty</a:t>
            </a:r>
            <a:r>
              <a:rPr lang="en-US" altLang="en-US" sz="4000" dirty="0">
                <a:ea typeface="ＭＳ Ｐゴシック" panose="020B0600070205080204" pitchFamily="34" charset="-128"/>
              </a:rPr>
              <a:t> = ruling family</a:t>
            </a:r>
          </a:p>
          <a:p>
            <a:pPr lvl="1">
              <a:defRPr/>
            </a:pPr>
            <a:r>
              <a:rPr lang="en-US" altLang="en-US" sz="4000" dirty="0">
                <a:ea typeface="ＭＳ Ｐゴシック" panose="020B0600070205080204" pitchFamily="34" charset="-128"/>
              </a:rPr>
              <a:t> first to leave written records</a:t>
            </a:r>
          </a:p>
          <a:p>
            <a:pPr>
              <a:defRPr/>
            </a:pPr>
            <a:r>
              <a:rPr lang="en-US" altLang="en-US" sz="4000" dirty="0">
                <a:ea typeface="ＭＳ Ｐゴシック" panose="020B0600070205080204" pitchFamily="34" charset="-128"/>
              </a:rPr>
              <a:t> </a:t>
            </a:r>
            <a:r>
              <a:rPr lang="en-US" altLang="en-US" sz="4000" dirty="0">
                <a:solidFill>
                  <a:srgbClr val="16FFF9"/>
                </a:solidFill>
                <a:ea typeface="ＭＳ Ｐゴシック" panose="020B0600070205080204" pitchFamily="34" charset="-128"/>
              </a:rPr>
              <a:t>Zhou Dynasty</a:t>
            </a:r>
            <a:r>
              <a:rPr lang="en-US" altLang="en-US" sz="4000" dirty="0">
                <a:ea typeface="ＭＳ Ｐゴシック" panose="020B0600070205080204" pitchFamily="34" charset="-128"/>
              </a:rPr>
              <a:t> 1027 – 256 BCE</a:t>
            </a:r>
          </a:p>
          <a:p>
            <a:pPr lvl="1">
              <a:defRPr/>
            </a:pPr>
            <a:r>
              <a:rPr lang="en-US" altLang="en-US" sz="4000" dirty="0">
                <a:ea typeface="ＭＳ Ｐゴシック" panose="020B0600070205080204" pitchFamily="34" charset="-128"/>
              </a:rPr>
              <a:t> </a:t>
            </a:r>
            <a:r>
              <a:rPr lang="en-US" altLang="en-US" sz="4000" dirty="0">
                <a:solidFill>
                  <a:srgbClr val="FF6600"/>
                </a:solidFill>
                <a:ea typeface="ＭＳ Ｐゴシック" panose="020B0600070205080204" pitchFamily="34" charset="-128"/>
              </a:rPr>
              <a:t>feudalism </a:t>
            </a:r>
            <a:r>
              <a:rPr lang="en-US" altLang="en-US" sz="4000" dirty="0">
                <a:ea typeface="ＭＳ Ｐゴシック" panose="020B0600070205080204" pitchFamily="34" charset="-128"/>
              </a:rPr>
              <a:t>– nobles control lands</a:t>
            </a:r>
          </a:p>
          <a:p>
            <a:pPr lvl="1">
              <a:defRPr/>
            </a:pPr>
            <a:r>
              <a:rPr lang="en-US" altLang="en-US" sz="4000" dirty="0">
                <a:ea typeface="ＭＳ Ｐゴシック" panose="020B0600070205080204" pitchFamily="34" charset="-128"/>
              </a:rPr>
              <a:t> </a:t>
            </a:r>
            <a:r>
              <a:rPr lang="en-US" altLang="en-US" sz="4000" dirty="0">
                <a:solidFill>
                  <a:srgbClr val="FF6600"/>
                </a:solidFill>
                <a:ea typeface="ＭＳ Ｐゴシック" panose="020B0600070205080204" pitchFamily="34" charset="-128"/>
              </a:rPr>
              <a:t>dynastic cycle </a:t>
            </a:r>
            <a:r>
              <a:rPr lang="en-US" altLang="en-US" sz="4000" dirty="0">
                <a:ea typeface="ＭＳ Ｐゴシック" panose="020B0600070205080204" pitchFamily="34" charset="-128"/>
              </a:rPr>
              <a:t>– rise of fall of rulers caused by invaders and warring nobles</a:t>
            </a:r>
          </a:p>
        </p:txBody>
      </p:sp>
    </p:spTree>
    <p:extLst>
      <p:ext uri="{BB962C8B-B14F-4D97-AF65-F5344CB8AC3E}">
        <p14:creationId xmlns:p14="http://schemas.microsoft.com/office/powerpoint/2010/main" val="400463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676400" y="1143000"/>
            <a:ext cx="6858000" cy="5334000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altLang="en-US" sz="3000" dirty="0">
                <a:ea typeface="ＭＳ Ｐゴシック" panose="020B0600070205080204" pitchFamily="34" charset="-128"/>
              </a:rPr>
              <a:t> </a:t>
            </a:r>
            <a:r>
              <a:rPr lang="en-US" altLang="en-US" sz="4100" dirty="0">
                <a:ea typeface="ＭＳ Ｐゴシック" panose="020B0600070205080204" pitchFamily="34" charset="-128"/>
              </a:rPr>
              <a:t>During </a:t>
            </a:r>
            <a:r>
              <a:rPr lang="en-US" altLang="en-US" sz="4100" dirty="0">
                <a:solidFill>
                  <a:srgbClr val="16FFF9"/>
                </a:solidFill>
                <a:ea typeface="ＭＳ Ｐゴシック" panose="020B0600070205080204" pitchFamily="34" charset="-128"/>
              </a:rPr>
              <a:t>Zhou</a:t>
            </a:r>
            <a:r>
              <a:rPr lang="en-US" altLang="en-US" sz="4100" dirty="0">
                <a:ea typeface="ＭＳ Ｐゴシック" panose="020B0600070205080204" pitchFamily="34" charset="-128"/>
              </a:rPr>
              <a:t> Dynasty royal authority comes from heaven – </a:t>
            </a:r>
            <a:r>
              <a:rPr lang="en-US" altLang="en-US" sz="4100" dirty="0">
                <a:solidFill>
                  <a:srgbClr val="FF6600"/>
                </a:solidFill>
                <a:ea typeface="ＭＳ Ｐゴシック" panose="020B0600070205080204" pitchFamily="34" charset="-128"/>
              </a:rPr>
              <a:t>“Mandate of Heaven”</a:t>
            </a:r>
          </a:p>
          <a:p>
            <a:pPr>
              <a:defRPr/>
            </a:pPr>
            <a:r>
              <a:rPr lang="en-US" altLang="en-US" sz="4100" dirty="0">
                <a:ea typeface="ＭＳ Ｐゴシック" panose="020B0600070205080204" pitchFamily="34" charset="-128"/>
              </a:rPr>
              <a:t> If something bad happens, for example a flood or poor crops, then nobles would see this as a reason to overthrow the ruling dynasty or king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52600" y="76200"/>
            <a:ext cx="7467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defRPr/>
            </a:pPr>
            <a:r>
              <a:rPr lang="en-US" sz="7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Religion</a:t>
            </a:r>
            <a:endParaRPr lang="en-US" sz="7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0591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ea typeface="ＭＳ Ｐゴシック" panose="020B0600070205080204" pitchFamily="34" charset="-128"/>
              </a:rPr>
              <a:t>Social Structure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6400800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In response to the “</a:t>
            </a:r>
            <a:r>
              <a:rPr lang="en-US" altLang="en-US" dirty="0" smtClean="0">
                <a:solidFill>
                  <a:schemeClr val="accent5"/>
                </a:solidFill>
                <a:ea typeface="ＭＳ Ｐゴシック" panose="020B0600070205080204" pitchFamily="34" charset="-128"/>
              </a:rPr>
              <a:t>the warring states period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” scholars and philosophers developed solutions to restore the </a:t>
            </a:r>
            <a:r>
              <a:rPr lang="en-US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the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 values of harmony, social order, and respect for authority.</a:t>
            </a:r>
          </a:p>
        </p:txBody>
      </p:sp>
      <p:pic>
        <p:nvPicPr>
          <p:cNvPr id="1146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13150"/>
            <a:ext cx="3657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5816600" y="451008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chemeClr val="accent5"/>
                </a:solidFill>
              </a:rPr>
              <a:t>The Warring States Period of Ancient China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chemeClr val="accent5"/>
                </a:solidFill>
              </a:rPr>
              <a:t>480 BCE to 221 BCE </a:t>
            </a:r>
          </a:p>
        </p:txBody>
      </p:sp>
    </p:spTree>
    <p:extLst>
      <p:ext uri="{BB962C8B-B14F-4D97-AF65-F5344CB8AC3E}">
        <p14:creationId xmlns:p14="http://schemas.microsoft.com/office/powerpoint/2010/main" val="10955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ea typeface="ＭＳ Ｐゴシック" panose="020B0600070205080204" pitchFamily="34" charset="-128"/>
              </a:rPr>
              <a:t>Social Structure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905000" y="1331913"/>
            <a:ext cx="4876800" cy="48514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en-US" sz="2800" dirty="0">
                <a:solidFill>
                  <a:schemeClr val="accent5"/>
                </a:solidFill>
                <a:ea typeface="ＭＳ Ｐゴシック" panose="020B0600070205080204" pitchFamily="34" charset="-128"/>
              </a:rPr>
              <a:t>Confucianism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Confucius (551 – 479 BCE)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Social order, good government, </a:t>
            </a:r>
          </a:p>
          <a:p>
            <a:pPr lvl="1">
              <a:buNone/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and harmony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5 Relationships</a:t>
            </a:r>
          </a:p>
          <a:p>
            <a:pPr lvl="2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Ruler &amp; People</a:t>
            </a:r>
          </a:p>
          <a:p>
            <a:pPr lvl="2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Father &amp; Son</a:t>
            </a:r>
          </a:p>
          <a:p>
            <a:pPr lvl="2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Husband &amp; Wife</a:t>
            </a:r>
          </a:p>
          <a:p>
            <a:pPr lvl="2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Older Brother &amp; Younger Brother</a:t>
            </a:r>
          </a:p>
          <a:p>
            <a:pPr lvl="2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Friend &amp; Friend</a:t>
            </a:r>
          </a:p>
        </p:txBody>
      </p:sp>
      <p:pic>
        <p:nvPicPr>
          <p:cNvPr id="1157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620713"/>
            <a:ext cx="22860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TextBox 4"/>
          <p:cNvSpPr txBox="1">
            <a:spLocks noChangeArrowheads="1"/>
          </p:cNvSpPr>
          <p:nvPr/>
        </p:nvSpPr>
        <p:spPr bwMode="auto">
          <a:xfrm>
            <a:off x="7040563" y="4799013"/>
            <a:ext cx="2324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6600"/>
                </a:solidFill>
                <a:latin typeface="Calibri" panose="020F0502020204030204" pitchFamily="34" charset="0"/>
              </a:rPr>
              <a:t>filial piety </a:t>
            </a:r>
            <a:r>
              <a:rPr lang="en-US" altLang="en-US" sz="2800" b="1">
                <a:solidFill>
                  <a:srgbClr val="FF6600"/>
                </a:solidFill>
                <a:latin typeface="Calibri" panose="020F0502020204030204" pitchFamily="34" charset="0"/>
              </a:rPr>
              <a:t>– </a:t>
            </a:r>
            <a:r>
              <a:rPr lang="en-US" altLang="en-US" sz="2800">
                <a:solidFill>
                  <a:srgbClr val="FF6600"/>
                </a:solidFill>
                <a:latin typeface="Calibri" panose="020F0502020204030204" pitchFamily="34" charset="0"/>
              </a:rPr>
              <a:t>respect for parents</a:t>
            </a:r>
          </a:p>
        </p:txBody>
      </p:sp>
    </p:spTree>
    <p:extLst>
      <p:ext uri="{BB962C8B-B14F-4D97-AF65-F5344CB8AC3E}">
        <p14:creationId xmlns:p14="http://schemas.microsoft.com/office/powerpoint/2010/main" val="23193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1981201" y="228600"/>
            <a:ext cx="6348413" cy="1320800"/>
          </a:xfrm>
        </p:spPr>
        <p:txBody>
          <a:bodyPr/>
          <a:lstStyle/>
          <a:p>
            <a:r>
              <a:rPr lang="en-US" altLang="en-US" b="1" smtClean="0">
                <a:ea typeface="ＭＳ Ｐゴシック" panose="020B0600070205080204" pitchFamily="34" charset="-128"/>
              </a:rPr>
              <a:t>Social Structure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>
          <a:xfrm>
            <a:off x="1985963" y="1066801"/>
            <a:ext cx="472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>
                <a:solidFill>
                  <a:srgbClr val="FF6600"/>
                </a:solidFill>
                <a:ea typeface="ＭＳ Ｐゴシック" panose="020B0600070205080204" pitchFamily="34" charset="-128"/>
              </a:rPr>
              <a:t>Daoism (Taoism)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Live simply and in harmony with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Nature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- Follow “the way”</a:t>
            </a:r>
          </a:p>
          <a:p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Legalism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Highly efficient &amp; powerful government is required to restore order in society.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Used harsh punishment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Controlled peoples ideas and actions</a:t>
            </a:r>
          </a:p>
        </p:txBody>
      </p:sp>
      <p:pic>
        <p:nvPicPr>
          <p:cNvPr id="1167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00200"/>
            <a:ext cx="165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TextBox 4"/>
          <p:cNvSpPr txBox="1">
            <a:spLocks noChangeArrowheads="1"/>
          </p:cNvSpPr>
          <p:nvPr/>
        </p:nvSpPr>
        <p:spPr bwMode="auto">
          <a:xfrm>
            <a:off x="6915150" y="4495801"/>
            <a:ext cx="2298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6600"/>
                </a:solidFill>
                <a:latin typeface="Calibri" panose="020F0502020204030204" pitchFamily="34" charset="0"/>
              </a:rPr>
              <a:t>Founder -Laozi</a:t>
            </a:r>
          </a:p>
        </p:txBody>
      </p:sp>
    </p:spTree>
    <p:extLst>
      <p:ext uri="{BB962C8B-B14F-4D97-AF65-F5344CB8AC3E}">
        <p14:creationId xmlns:p14="http://schemas.microsoft.com/office/powerpoint/2010/main" val="18632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533400"/>
            <a:ext cx="7467600" cy="1189038"/>
          </a:xfrm>
        </p:spPr>
        <p:txBody>
          <a:bodyPr/>
          <a:lstStyle/>
          <a:p>
            <a:r>
              <a:rPr lang="en-US" altLang="en-US" b="1" smtClean="0">
                <a:ea typeface="ＭＳ Ｐゴシック" panose="020B0600070205080204" pitchFamily="34" charset="-128"/>
              </a:rPr>
              <a:t>Religion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295400"/>
            <a:ext cx="7620000" cy="4800600"/>
          </a:xfrm>
        </p:spPr>
        <p:txBody>
          <a:bodyPr/>
          <a:lstStyle/>
          <a:p>
            <a:r>
              <a:rPr lang="en-US" altLang="en-US" sz="4100">
                <a:ea typeface="ＭＳ Ｐゴシック" panose="020B0600070205080204" pitchFamily="34" charset="-128"/>
              </a:rPr>
              <a:t> </a:t>
            </a:r>
            <a:r>
              <a:rPr lang="en-US" altLang="en-US" sz="4100">
                <a:solidFill>
                  <a:srgbClr val="FF6600"/>
                </a:solidFill>
                <a:ea typeface="ＭＳ Ｐゴシック" panose="020B0600070205080204" pitchFamily="34" charset="-128"/>
              </a:rPr>
              <a:t>yin and yang</a:t>
            </a:r>
          </a:p>
          <a:p>
            <a:pPr lvl="1"/>
            <a:r>
              <a:rPr lang="en-US" altLang="en-US" sz="4100">
                <a:ea typeface="ＭＳ Ｐゴシック" panose="020B0600070205080204" pitchFamily="34" charset="-128"/>
              </a:rPr>
              <a:t> balance of two forces</a:t>
            </a:r>
          </a:p>
          <a:p>
            <a:pPr lvl="1"/>
            <a:r>
              <a:rPr lang="en-US" altLang="en-US" sz="4100">
                <a:ea typeface="ＭＳ Ｐゴシック" panose="020B0600070205080204" pitchFamily="34" charset="-128"/>
              </a:rPr>
              <a:t> </a:t>
            </a:r>
            <a:r>
              <a:rPr lang="en-US" altLang="en-US" sz="4100">
                <a:solidFill>
                  <a:srgbClr val="FF6600"/>
                </a:solidFill>
                <a:ea typeface="ＭＳ Ｐゴシック" panose="020B0600070205080204" pitchFamily="34" charset="-128"/>
              </a:rPr>
              <a:t>yin =</a:t>
            </a:r>
            <a:r>
              <a:rPr lang="en-US" altLang="en-US" sz="4100">
                <a:ea typeface="ＭＳ Ｐゴシック" panose="020B0600070205080204" pitchFamily="34" charset="-128"/>
              </a:rPr>
              <a:t> Earth, darkness, female, cool, wet</a:t>
            </a:r>
          </a:p>
          <a:p>
            <a:pPr lvl="1"/>
            <a:r>
              <a:rPr lang="en-US" altLang="en-US" sz="4100">
                <a:ea typeface="ＭＳ Ｐゴシック" panose="020B0600070205080204" pitchFamily="34" charset="-128"/>
              </a:rPr>
              <a:t> </a:t>
            </a:r>
            <a:r>
              <a:rPr lang="en-US" altLang="en-US" sz="4100">
                <a:solidFill>
                  <a:srgbClr val="FF6600"/>
                </a:solidFill>
                <a:ea typeface="ＭＳ Ｐゴシック" panose="020B0600070205080204" pitchFamily="34" charset="-128"/>
              </a:rPr>
              <a:t>yang =</a:t>
            </a:r>
            <a:r>
              <a:rPr lang="en-US" altLang="en-US" sz="4100">
                <a:ea typeface="ＭＳ Ｐゴシック" panose="020B0600070205080204" pitchFamily="34" charset="-128"/>
              </a:rPr>
              <a:t> Heaven, light, male, warm, dry</a:t>
            </a:r>
          </a:p>
        </p:txBody>
      </p:sp>
      <p:pic>
        <p:nvPicPr>
          <p:cNvPr id="117764" name="Picture 7" descr="BS00385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2726"/>
            <a:ext cx="24384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8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ea typeface="ＭＳ Ｐゴシック" panose="020B0600070205080204" pitchFamily="34" charset="-128"/>
              </a:rPr>
              <a:t>Qin Dynasty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133601" y="1447801"/>
            <a:ext cx="6348413" cy="4594225"/>
          </a:xfrm>
        </p:spPr>
        <p:txBody>
          <a:bodyPr rtlCol="0"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3500" dirty="0">
                <a:ea typeface="ＭＳ Ｐゴシック" panose="020B0600070205080204" pitchFamily="34" charset="-128"/>
              </a:rPr>
              <a:t>Ruler </a:t>
            </a:r>
            <a:r>
              <a:rPr lang="en-US" altLang="en-US" sz="3500" dirty="0">
                <a:solidFill>
                  <a:srgbClr val="FF6600"/>
                </a:solidFill>
                <a:ea typeface="ＭＳ Ｐゴシック" panose="020B0600070205080204" pitchFamily="34" charset="-128"/>
              </a:rPr>
              <a:t>Shi </a:t>
            </a:r>
            <a:r>
              <a:rPr lang="en-US" altLang="en-US" sz="3500" dirty="0" err="1">
                <a:solidFill>
                  <a:srgbClr val="FF6600"/>
                </a:solidFill>
                <a:ea typeface="ＭＳ Ｐゴシック" panose="020B0600070205080204" pitchFamily="34" charset="-128"/>
              </a:rPr>
              <a:t>Huangdi</a:t>
            </a:r>
            <a:r>
              <a:rPr lang="en-US" altLang="en-US" sz="3500" dirty="0">
                <a:solidFill>
                  <a:srgbClr val="FF6600"/>
                </a:solidFill>
                <a:ea typeface="ＭＳ Ｐゴシック" panose="020B0600070205080204" pitchFamily="34" charset="-128"/>
              </a:rPr>
              <a:t>  </a:t>
            </a:r>
            <a:r>
              <a:rPr lang="en-US" altLang="en-US" sz="3500" dirty="0">
                <a:ea typeface="ＭＳ Ｐゴシック" panose="020B0600070205080204" pitchFamily="34" charset="-128"/>
              </a:rPr>
              <a:t>was a tyrant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3500" dirty="0">
                <a:ea typeface="ＭＳ Ｐゴシック" panose="020B0600070205080204" pitchFamily="34" charset="-128"/>
              </a:rPr>
              <a:t>Ruled using Legalist ideas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3500" dirty="0">
                <a:ea typeface="ＭＳ Ｐゴシック" panose="020B0600070205080204" pitchFamily="34" charset="-128"/>
              </a:rPr>
              <a:t>Murdered Confucian scholars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3500" dirty="0">
                <a:solidFill>
                  <a:srgbClr val="FF6600"/>
                </a:solidFill>
                <a:ea typeface="ＭＳ Ｐゴシック" panose="020B0600070205080204" pitchFamily="34" charset="-128"/>
              </a:rPr>
              <a:t>Unified China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3500" dirty="0">
                <a:ea typeface="ＭＳ Ｐゴシック" panose="020B0600070205080204" pitchFamily="34" charset="-128"/>
              </a:rPr>
              <a:t>Built 4000 miles of roads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3500" dirty="0">
                <a:solidFill>
                  <a:srgbClr val="FF6600"/>
                </a:solidFill>
                <a:ea typeface="ＭＳ Ｐゴシック" panose="020B0600070205080204" pitchFamily="34" charset="-128"/>
              </a:rPr>
              <a:t>Built Great Wall of China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3000" dirty="0">
                <a:ea typeface="ＭＳ Ｐゴシック" panose="020B0600070205080204" pitchFamily="34" charset="-128"/>
              </a:rPr>
              <a:t>Millions died building it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3500" dirty="0">
                <a:ea typeface="ＭＳ Ｐゴシック" panose="020B0600070205080204" pitchFamily="34" charset="-128"/>
              </a:rPr>
              <a:t>Dynasty lasted only 20 years (202 BCE)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3000" dirty="0">
                <a:ea typeface="ＭＳ Ｐゴシック" panose="020B0600070205080204" pitchFamily="34" charset="-128"/>
              </a:rPr>
              <a:t>Peasants revolt and HAN Dynasty is born</a:t>
            </a:r>
          </a:p>
          <a:p>
            <a:pPr>
              <a:lnSpc>
                <a:spcPct val="90000"/>
              </a:lnSpc>
              <a:defRPr/>
            </a:pPr>
            <a:endParaRPr lang="en-US" altLang="en-US" sz="3000" dirty="0">
              <a:ea typeface="ＭＳ Ｐゴシック" panose="020B0600070205080204" pitchFamily="34" charset="-128"/>
            </a:endParaRPr>
          </a:p>
        </p:txBody>
      </p:sp>
      <p:pic>
        <p:nvPicPr>
          <p:cNvPr id="1187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9600"/>
            <a:ext cx="294005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3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312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Trebuchet MS</vt:lpstr>
      <vt:lpstr>Wingdings 3</vt:lpstr>
      <vt:lpstr>Facet</vt:lpstr>
      <vt:lpstr>PowerPoint Presentation</vt:lpstr>
      <vt:lpstr>Political</vt:lpstr>
      <vt:lpstr>PowerPoint Presentation</vt:lpstr>
      <vt:lpstr>Social Structure</vt:lpstr>
      <vt:lpstr>Social Structure</vt:lpstr>
      <vt:lpstr>Social Structure</vt:lpstr>
      <vt:lpstr>Religion</vt:lpstr>
      <vt:lpstr>Qin Dynasty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Lyndsay Fleming</dc:creator>
  <cp:lastModifiedBy>Lyndsay Fleming</cp:lastModifiedBy>
  <cp:revision>2</cp:revision>
  <dcterms:created xsi:type="dcterms:W3CDTF">2015-08-28T13:09:34Z</dcterms:created>
  <dcterms:modified xsi:type="dcterms:W3CDTF">2015-08-28T13:11:29Z</dcterms:modified>
</cp:coreProperties>
</file>