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4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93C5C-3F06-4EE9-BA51-338A8335F47A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FDA9-377A-4265-BF60-D3C7F07CE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87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BEE1DA-E3C1-49AD-8BB6-137E6F33650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7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16000" y="1828800"/>
            <a:ext cx="4978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49784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26780-AA51-4182-A89A-BDB3D4932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1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google.com/imgres?imgurl=hem.passagen.se/religion/bilder/stupa.jpg&amp;imgrefurl=http://hem.passagen.se/religion/bild.html&amp;h=738&amp;w=474&amp;prev=/images?q%3Dstupa%26svnum%3D10%26hl%3Den%26lr%3D%26ie%3D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www.westminster.edu/staff/brennie/images/budhmed2.gif&amp;imgrefurl=http://www.westminster.edu/staff/brennie/meditation.htm&amp;h=408&amp;w=638&amp;prev=/images?q%3DBuddhist%2Bmeditation%26svnum%3D10%26hl%3Den%26lr%3D%26ie%3DUTF-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google.com/imgres?imgurl=www.nla.gov.au/tourimg/tripitak.jpg&amp;imgrefurl=http://www.nla.gov.au/tour/tourasia.html&amp;h=289&amp;w=250&amp;prev=/images?q%3Dtripitaka%26svnum%3D10%26hl%3Den%26lr%3D%26ie%3DUTF-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www.ciudadfutura.com/metafisica/kwanyin.jpg&amp;imgrefurl=http://www.ciudadfutura.com/metafisica/kwanyin.htm&amp;h=227&amp;w=140&amp;prev=/images?q%3Dkwan%2Byin%26svnum%3D10%26hl%3Den%26lr%3D%26ie%3DUTF-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www.ku.edu/~sma/online/highlights/buddha.jpg&amp;imgrefurl=http://www.ku.edu/~sma/online/highlights/buddha.html&amp;h=288&amp;w=145&amp;prev=/images?q%3Damida%2Bbuddha%26svnum%3D10%26hl%3Den%26lr%3D%26ie%3DUTF-8%26sa%3D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" r="7130"/>
          <a:stretch>
            <a:fillRect/>
          </a:stretch>
        </p:blipFill>
        <p:spPr bwMode="auto">
          <a:xfrm>
            <a:off x="2057400" y="-152400"/>
            <a:ext cx="7924800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8" descr="http://1.bp.blogspot.com/-_kVgLuLQ6F0/T0elBUbC4OI/AAAAAAAAAEk/zNN8AFMBPhk/s1600/buddha.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4" y="1905001"/>
            <a:ext cx="5176837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93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943600" cy="1066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Schools of Buddhism - </a:t>
            </a:r>
            <a:r>
              <a:rPr lang="en-US" altLang="en-US" u="sng" smtClean="0"/>
              <a:t>Theravada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idx="1"/>
          </p:nvPr>
        </p:nvSpPr>
        <p:spPr>
          <a:xfrm>
            <a:off x="1752600" y="1341438"/>
            <a:ext cx="58674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The “Way of the Elders”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</a:rPr>
              <a:t>Oldest school of Buddhism - stricter</a:t>
            </a:r>
          </a:p>
          <a:p>
            <a:pPr>
              <a:lnSpc>
                <a:spcPct val="90000"/>
              </a:lnSpc>
            </a:pPr>
            <a:r>
              <a:rPr lang="en-US" altLang="en-US" sz="2800" u="sng">
                <a:solidFill>
                  <a:schemeClr val="tx1"/>
                </a:solidFill>
              </a:rPr>
              <a:t>southern Asia</a:t>
            </a:r>
            <a:r>
              <a:rPr lang="en-US" altLang="en-US" sz="2800">
                <a:solidFill>
                  <a:schemeClr val="tx1"/>
                </a:solidFill>
              </a:rPr>
              <a:t>  </a:t>
            </a:r>
            <a:r>
              <a:rPr lang="en-US" altLang="en-US" smtClean="0">
                <a:solidFill>
                  <a:schemeClr val="tx1"/>
                </a:solidFill>
              </a:rPr>
              <a:t>(Sri Lanka, Burma, Thailand, etc.)</a:t>
            </a:r>
            <a:endParaRPr lang="en-US" altLang="en-US" sz="2800" i="1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</a:rPr>
              <a:t>A “do-it-yourself” approach to enlightenment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</a:rPr>
              <a:t>Focus on </a:t>
            </a:r>
            <a:r>
              <a:rPr lang="en-US" altLang="en-US" sz="2800" u="sng">
                <a:solidFill>
                  <a:schemeClr val="tx1"/>
                </a:solidFill>
              </a:rPr>
              <a:t>wisdom and meditation</a:t>
            </a:r>
          </a:p>
          <a:p>
            <a:pPr>
              <a:lnSpc>
                <a:spcPct val="90000"/>
              </a:lnSpc>
            </a:pPr>
            <a:r>
              <a:rPr lang="en-US" altLang="en-US" sz="2800" u="sng">
                <a:solidFill>
                  <a:schemeClr val="tx1"/>
                </a:solidFill>
              </a:rPr>
              <a:t>Goal is to become a </a:t>
            </a:r>
            <a:r>
              <a:rPr lang="en-US" altLang="en-US" sz="2800" i="1" u="sng">
                <a:solidFill>
                  <a:schemeClr val="tx1"/>
                </a:solidFill>
              </a:rPr>
              <a:t>Buddha</a:t>
            </a:r>
          </a:p>
        </p:txBody>
      </p:sp>
      <p:pic>
        <p:nvPicPr>
          <p:cNvPr id="43014" name="Picture 6" descr="stup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4114800"/>
            <a:ext cx="1228725" cy="1905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5" name="Picture 7" descr="budhmed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304801"/>
            <a:ext cx="3205162" cy="20558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029200" cy="838200"/>
          </a:xfrm>
        </p:spPr>
        <p:txBody>
          <a:bodyPr/>
          <a:lstStyle/>
          <a:p>
            <a:r>
              <a:rPr lang="en-US" altLang="en-US" smtClean="0"/>
              <a:t>Mauryan Empire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752601"/>
            <a:ext cx="5867400" cy="4373563"/>
          </a:xfrm>
        </p:spPr>
        <p:txBody>
          <a:bodyPr/>
          <a:lstStyle/>
          <a:p>
            <a:r>
              <a:rPr lang="en-US" altLang="en-US" sz="2800" u="sng">
                <a:solidFill>
                  <a:schemeClr val="tx1"/>
                </a:solidFill>
              </a:rPr>
              <a:t>Chandragupta Mauryan</a:t>
            </a:r>
            <a:r>
              <a:rPr lang="en-US" altLang="en-US" sz="2800">
                <a:solidFill>
                  <a:schemeClr val="tx1"/>
                </a:solidFill>
              </a:rPr>
              <a:t> unified northern India</a:t>
            </a:r>
          </a:p>
          <a:p>
            <a:r>
              <a:rPr lang="en-US" altLang="en-US" sz="2800" u="sng">
                <a:solidFill>
                  <a:schemeClr val="tx1"/>
                </a:solidFill>
              </a:rPr>
              <a:t>Asoka</a:t>
            </a:r>
            <a:r>
              <a:rPr lang="en-US" altLang="en-US" sz="2800">
                <a:solidFill>
                  <a:schemeClr val="tx1"/>
                </a:solidFill>
              </a:rPr>
              <a:t> most famous emperor of </a:t>
            </a:r>
            <a:r>
              <a:rPr lang="en-US" altLang="en-US" sz="2800" u="sng">
                <a:solidFill>
                  <a:schemeClr val="tx1"/>
                </a:solidFill>
              </a:rPr>
              <a:t>Mauryan empire</a:t>
            </a:r>
          </a:p>
          <a:p>
            <a:r>
              <a:rPr lang="en-US" altLang="en-US" sz="2800">
                <a:solidFill>
                  <a:schemeClr val="tx1"/>
                </a:solidFill>
              </a:rPr>
              <a:t>Erected huge stone pillars inscribed with his policies-- some said that he would treat subjects fairly</a:t>
            </a:r>
          </a:p>
          <a:p>
            <a:endParaRPr lang="en-US" altLang="en-US" sz="2800">
              <a:solidFill>
                <a:schemeClr val="tx1"/>
              </a:solidFill>
            </a:endParaRPr>
          </a:p>
        </p:txBody>
      </p:sp>
      <p:pic>
        <p:nvPicPr>
          <p:cNvPr id="134148" name="Picture 4" descr="vaishali-asoka-pil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600200"/>
            <a:ext cx="26765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5029200" cy="838200"/>
          </a:xfrm>
        </p:spPr>
        <p:txBody>
          <a:bodyPr/>
          <a:lstStyle/>
          <a:p>
            <a:r>
              <a:rPr lang="en-US" altLang="en-US" sz="4000" i="1"/>
              <a:t>Bodhisattvas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05000"/>
            <a:ext cx="6248400" cy="4419600"/>
          </a:xfrm>
        </p:spPr>
        <p:txBody>
          <a:bodyPr/>
          <a:lstStyle/>
          <a:p>
            <a:r>
              <a:rPr lang="en-US" altLang="en-US" sz="3200">
                <a:solidFill>
                  <a:schemeClr val="tx1"/>
                </a:solidFill>
              </a:rPr>
              <a:t>Held that some people could attain nirvana through their own meditation and still remain in world to teach others</a:t>
            </a:r>
          </a:p>
          <a:p>
            <a:r>
              <a:rPr lang="en-US" altLang="en-US" sz="3200">
                <a:solidFill>
                  <a:schemeClr val="tx1"/>
                </a:solidFill>
              </a:rPr>
              <a:t>Like Christian saints, they provided source of inspiration</a:t>
            </a:r>
          </a:p>
        </p:txBody>
      </p:sp>
    </p:spTree>
    <p:extLst>
      <p:ext uri="{BB962C8B-B14F-4D97-AF65-F5344CB8AC3E}">
        <p14:creationId xmlns:p14="http://schemas.microsoft.com/office/powerpoint/2010/main" val="168176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29200" cy="838200"/>
          </a:xfrm>
        </p:spPr>
        <p:txBody>
          <a:bodyPr/>
          <a:lstStyle/>
          <a:p>
            <a:r>
              <a:rPr lang="en-US" altLang="en-US" b="1" smtClean="0"/>
              <a:t>Buddhist texts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idx="1"/>
          </p:nvPr>
        </p:nvSpPr>
        <p:spPr>
          <a:xfrm>
            <a:off x="1752600" y="1066800"/>
            <a:ext cx="5334000" cy="5791200"/>
          </a:xfrm>
        </p:spPr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 altLang="en-US" sz="3200" i="1" u="sng">
                <a:solidFill>
                  <a:schemeClr val="tx1"/>
                </a:solidFill>
              </a:rPr>
              <a:t>Tripitaka</a:t>
            </a:r>
            <a:r>
              <a:rPr lang="en-US" altLang="en-US" sz="3200">
                <a:solidFill>
                  <a:schemeClr val="tx1"/>
                </a:solidFill>
              </a:rPr>
              <a:t> (the </a:t>
            </a:r>
            <a:r>
              <a:rPr lang="en-US" altLang="en-US" sz="3200" i="1">
                <a:solidFill>
                  <a:schemeClr val="tx1"/>
                </a:solidFill>
              </a:rPr>
              <a:t>Pali</a:t>
            </a:r>
            <a:r>
              <a:rPr lang="en-US" altLang="en-US" sz="3200">
                <a:solidFill>
                  <a:schemeClr val="tx1"/>
                </a:solidFill>
              </a:rPr>
              <a:t> Cannon) – the “Three Baskets”: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i="1">
                <a:latin typeface="Bernard MT Condensed" panose="02050806060905020404" pitchFamily="18" charset="0"/>
              </a:rPr>
              <a:t>Vinaya</a:t>
            </a:r>
            <a:r>
              <a:rPr lang="en-US" altLang="en-US" sz="1800">
                <a:latin typeface="Bernard MT Condensed" panose="02050806060905020404" pitchFamily="18" charset="0"/>
              </a:rPr>
              <a:t> (“discipline”) – rules for monastic life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i="1">
                <a:latin typeface="Bernard MT Condensed" panose="02050806060905020404" pitchFamily="18" charset="0"/>
              </a:rPr>
              <a:t>Sutta</a:t>
            </a:r>
            <a:r>
              <a:rPr lang="en-US" altLang="en-US" sz="1800">
                <a:latin typeface="Bernard MT Condensed" panose="02050806060905020404" pitchFamily="18" charset="0"/>
              </a:rPr>
              <a:t> (“discourse”) – sermons of the Buddha</a:t>
            </a:r>
          </a:p>
          <a:p>
            <a:pPr marL="990600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1800" i="1">
                <a:latin typeface="Bernard MT Condensed" panose="02050806060905020404" pitchFamily="18" charset="0"/>
              </a:rPr>
              <a:t>Abhidhamma</a:t>
            </a:r>
            <a:r>
              <a:rPr lang="en-US" altLang="en-US" sz="1800">
                <a:latin typeface="Bernard MT Condensed" panose="02050806060905020404" pitchFamily="18" charset="0"/>
              </a:rPr>
              <a:t> (metaphysical “teachings”)</a:t>
            </a:r>
          </a:p>
          <a:p>
            <a:pPr marL="381000" indent="-381000">
              <a:lnSpc>
                <a:spcPct val="90000"/>
              </a:lnSpc>
            </a:pPr>
            <a:r>
              <a:rPr lang="en-US" altLang="en-US" sz="3200" i="1">
                <a:solidFill>
                  <a:schemeClr val="tx1"/>
                </a:solidFill>
              </a:rPr>
              <a:t>Dhammapada</a:t>
            </a:r>
            <a:r>
              <a:rPr lang="en-US" altLang="en-US" sz="3200">
                <a:solidFill>
                  <a:schemeClr val="tx1"/>
                </a:solidFill>
              </a:rPr>
              <a:t> – collected sayings of the </a:t>
            </a:r>
            <a:r>
              <a:rPr lang="en-US" altLang="en-US" sz="3200" i="1">
                <a:solidFill>
                  <a:schemeClr val="tx1"/>
                </a:solidFill>
              </a:rPr>
              <a:t>Buddha</a:t>
            </a:r>
          </a:p>
          <a:p>
            <a:pPr marL="381000" indent="-381000">
              <a:lnSpc>
                <a:spcPct val="90000"/>
              </a:lnSpc>
            </a:pPr>
            <a:r>
              <a:rPr lang="en-US" altLang="en-US" sz="3200">
                <a:solidFill>
                  <a:schemeClr val="tx1"/>
                </a:solidFill>
              </a:rPr>
              <a:t>Other texts used by specific schools</a:t>
            </a:r>
          </a:p>
        </p:txBody>
      </p:sp>
      <p:pic>
        <p:nvPicPr>
          <p:cNvPr id="45061" name="Picture 5" descr="tripit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0"/>
            <a:ext cx="1792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5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609600"/>
            <a:ext cx="5029200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4400" dirty="0"/>
              <a:t>Appeal of Buddhism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676400"/>
            <a:ext cx="5638800" cy="4495800"/>
          </a:xfrm>
        </p:spPr>
        <p:txBody>
          <a:bodyPr/>
          <a:lstStyle/>
          <a:p>
            <a:r>
              <a:rPr lang="en-US" altLang="en-US" sz="3200" u="sng">
                <a:solidFill>
                  <a:schemeClr val="tx1"/>
                </a:solidFill>
              </a:rPr>
              <a:t>Social heirarchy - Castes</a:t>
            </a:r>
          </a:p>
          <a:p>
            <a:pPr lvl="1"/>
            <a:r>
              <a:rPr lang="en-US" altLang="en-US" sz="3200">
                <a:latin typeface="Bernard MT Condensed" panose="02050806060905020404" pitchFamily="18" charset="0"/>
              </a:rPr>
              <a:t>Did not recognize social distinctions based on caste</a:t>
            </a:r>
          </a:p>
          <a:p>
            <a:pPr lvl="1"/>
            <a:r>
              <a:rPr lang="en-US" altLang="en-US" sz="3200">
                <a:latin typeface="Bernard MT Condensed" panose="02050806060905020404" pitchFamily="18" charset="0"/>
              </a:rPr>
              <a:t>message appealed strongly to lower castes</a:t>
            </a:r>
          </a:p>
          <a:p>
            <a:pPr lvl="1"/>
            <a:r>
              <a:rPr lang="en-US" altLang="en-US" sz="3200">
                <a:latin typeface="Bernard MT Condensed" panose="02050806060905020404" pitchFamily="18" charset="0"/>
              </a:rPr>
              <a:t>Merchants prominent in ranks of early Buddhism</a:t>
            </a:r>
          </a:p>
        </p:txBody>
      </p:sp>
    </p:spTree>
    <p:extLst>
      <p:ext uri="{BB962C8B-B14F-4D97-AF65-F5344CB8AC3E}">
        <p14:creationId xmlns:p14="http://schemas.microsoft.com/office/powerpoint/2010/main" val="22153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029200" cy="838200"/>
          </a:xfrm>
        </p:spPr>
        <p:txBody>
          <a:bodyPr/>
          <a:lstStyle/>
          <a:p>
            <a:r>
              <a:rPr lang="en-US" altLang="en-US" sz="4000"/>
              <a:t>Appeal of Buddhism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04988" y="1143000"/>
            <a:ext cx="3124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>
                <a:solidFill>
                  <a:schemeClr val="tx1"/>
                </a:solidFill>
              </a:rPr>
              <a:t>Vernacular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Bernard MT Condensed" panose="02050806060905020404" pitchFamily="18" charset="0"/>
              </a:rPr>
              <a:t>Early Buddhists favored local vernacular that reached larger numbers, instead of Sanskrit, literary language of Vedas</a:t>
            </a:r>
          </a:p>
          <a:p>
            <a:pPr>
              <a:lnSpc>
                <a:spcPct val="90000"/>
              </a:lnSpc>
            </a:pPr>
            <a:r>
              <a:rPr lang="en-US" altLang="en-US" sz="3600">
                <a:solidFill>
                  <a:schemeClr val="tx1"/>
                </a:solidFill>
              </a:rPr>
              <a:t>Stupas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Bernard MT Condensed" panose="02050806060905020404" pitchFamily="18" charset="0"/>
              </a:rPr>
              <a:t>shrines housing relics of the Buddha and his first disciples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latin typeface="Bernard MT Condensed" panose="02050806060905020404" pitchFamily="18" charset="0"/>
              </a:rPr>
              <a:t>Recognized holy sites that served as focal points of devotion</a:t>
            </a:r>
          </a:p>
        </p:txBody>
      </p:sp>
      <p:pic>
        <p:nvPicPr>
          <p:cNvPr id="15364" name="Picture 4" descr="sanchi-stup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513873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4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5029200" cy="838200"/>
          </a:xfrm>
        </p:spPr>
        <p:txBody>
          <a:bodyPr/>
          <a:lstStyle/>
          <a:p>
            <a:r>
              <a:rPr lang="en-US" altLang="en-US" sz="4000"/>
              <a:t>Appeal of Buddhism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95400"/>
            <a:ext cx="7467600" cy="4572000"/>
          </a:xfrm>
        </p:spPr>
        <p:txBody>
          <a:bodyPr/>
          <a:lstStyle/>
          <a:p>
            <a:pPr marL="381000" indent="-381000"/>
            <a:r>
              <a:rPr lang="en-US" altLang="en-US" sz="3200">
                <a:solidFill>
                  <a:schemeClr val="tx1"/>
                </a:solidFill>
              </a:rPr>
              <a:t>Organization</a:t>
            </a:r>
          </a:p>
          <a:p>
            <a:pPr marL="990600" lvl="1" indent="-533400"/>
            <a:r>
              <a:rPr lang="en-US" altLang="en-US" sz="3200">
                <a:latin typeface="Bernard MT Condensed" panose="02050806060905020404" pitchFamily="18" charset="0"/>
              </a:rPr>
              <a:t>Buddhist movement was organized</a:t>
            </a:r>
          </a:p>
          <a:p>
            <a:pPr marL="990600" lvl="1" indent="-533400"/>
            <a:r>
              <a:rPr lang="en-US" altLang="en-US" sz="3200">
                <a:latin typeface="Bernard MT Condensed" panose="02050806060905020404" pitchFamily="18" charset="0"/>
              </a:rPr>
              <a:t>Gifts, grants, provided land, buildings, finances for monasteries</a:t>
            </a:r>
          </a:p>
          <a:p>
            <a:pPr marL="990600" lvl="1" indent="-533400"/>
            <a:r>
              <a:rPr lang="en-US" altLang="en-US" sz="3200">
                <a:latin typeface="Bernard MT Condensed" panose="02050806060905020404" pitchFamily="18" charset="0"/>
              </a:rPr>
              <a:t>Monks spent much time explaining dharma to lay audience</a:t>
            </a:r>
          </a:p>
          <a:p>
            <a:pPr marL="990600" lvl="1" indent="-533400"/>
            <a:r>
              <a:rPr lang="en-US" altLang="en-US" sz="3200">
                <a:latin typeface="Bernard MT Condensed" panose="02050806060905020404" pitchFamily="18" charset="0"/>
              </a:rPr>
              <a:t>Patronage of </a:t>
            </a:r>
            <a:r>
              <a:rPr lang="en-US" altLang="en-US" sz="3200" u="sng">
                <a:latin typeface="Bernard MT Condensed" panose="02050806060905020404" pitchFamily="18" charset="0"/>
              </a:rPr>
              <a:t>Mauryan dynasty</a:t>
            </a:r>
            <a:r>
              <a:rPr lang="en-US" altLang="en-US" sz="3200">
                <a:latin typeface="Bernard MT Condensed" panose="02050806060905020404" pitchFamily="18" charset="0"/>
              </a:rPr>
              <a:t> added to appeal</a:t>
            </a:r>
          </a:p>
        </p:txBody>
      </p:sp>
    </p:spTree>
    <p:extLst>
      <p:ext uri="{BB962C8B-B14F-4D97-AF65-F5344CB8AC3E}">
        <p14:creationId xmlns:p14="http://schemas.microsoft.com/office/powerpoint/2010/main" val="375366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029200" cy="838200"/>
          </a:xfrm>
        </p:spPr>
        <p:txBody>
          <a:bodyPr/>
          <a:lstStyle/>
          <a:p>
            <a:r>
              <a:rPr lang="en-US" altLang="en-US" sz="4000" u="sng"/>
              <a:t>Spread</a:t>
            </a:r>
            <a:r>
              <a:rPr lang="en-US" altLang="en-US" sz="4000"/>
              <a:t> of Buddhism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idx="1"/>
          </p:nvPr>
        </p:nvSpPr>
        <p:spPr>
          <a:xfrm>
            <a:off x="1676400" y="990600"/>
            <a:ext cx="7239000" cy="5638800"/>
          </a:xfrm>
        </p:spPr>
        <p:txBody>
          <a:bodyPr/>
          <a:lstStyle/>
          <a:p>
            <a:r>
              <a:rPr lang="en-US" altLang="en-US" sz="4000" u="sng">
                <a:solidFill>
                  <a:schemeClr val="tx1"/>
                </a:solidFill>
              </a:rPr>
              <a:t>Monks</a:t>
            </a:r>
          </a:p>
          <a:p>
            <a:pPr lvl="1"/>
            <a:r>
              <a:rPr lang="en-US" altLang="en-US" sz="2400">
                <a:latin typeface="Bernard MT Condensed" panose="02050806060905020404" pitchFamily="18" charset="0"/>
              </a:rPr>
              <a:t>Spread, retained coherence</a:t>
            </a:r>
          </a:p>
          <a:p>
            <a:pPr lvl="1"/>
            <a:r>
              <a:rPr lang="en-US" altLang="en-US" sz="2400">
                <a:latin typeface="Bernard MT Condensed" panose="02050806060905020404" pitchFamily="18" charset="0"/>
              </a:rPr>
              <a:t>Organized into monasteries that promoted the faith</a:t>
            </a:r>
          </a:p>
          <a:p>
            <a:r>
              <a:rPr lang="en-US" altLang="en-US" sz="4000" u="sng">
                <a:solidFill>
                  <a:schemeClr val="tx1"/>
                </a:solidFill>
              </a:rPr>
              <a:t>Leaders</a:t>
            </a:r>
            <a:r>
              <a:rPr lang="en-US" altLang="en-US" sz="4000">
                <a:solidFill>
                  <a:schemeClr val="tx1"/>
                </a:solidFill>
              </a:rPr>
              <a:t> – </a:t>
            </a:r>
            <a:r>
              <a:rPr lang="en-US" altLang="en-US" sz="4000" u="sng">
                <a:solidFill>
                  <a:schemeClr val="tx1"/>
                </a:solidFill>
              </a:rPr>
              <a:t>Asoka</a:t>
            </a:r>
            <a:r>
              <a:rPr lang="en-US" altLang="en-US" sz="4000">
                <a:solidFill>
                  <a:schemeClr val="tx1"/>
                </a:solidFill>
              </a:rPr>
              <a:t> and later Kushan Emperors</a:t>
            </a:r>
          </a:p>
          <a:p>
            <a:pPr lvl="1"/>
            <a:r>
              <a:rPr lang="en-US" altLang="en-US" sz="2400">
                <a:latin typeface="Bernard MT Condensed" panose="02050806060905020404" pitchFamily="18" charset="0"/>
              </a:rPr>
              <a:t>Growth spurred by conversion</a:t>
            </a:r>
          </a:p>
          <a:p>
            <a:pPr lvl="1"/>
            <a:r>
              <a:rPr lang="en-US" altLang="en-US" sz="2400">
                <a:latin typeface="Bernard MT Condensed" panose="02050806060905020404" pitchFamily="18" charset="0"/>
              </a:rPr>
              <a:t>Encouraged missionaries (Sri Lanka, China, Korea, and Japan)</a:t>
            </a:r>
          </a:p>
          <a:p>
            <a:pPr lvl="1"/>
            <a:r>
              <a:rPr lang="en-US" altLang="en-US" sz="2400">
                <a:latin typeface="Bernard MT Condensed" panose="02050806060905020404" pitchFamily="18" charset="0"/>
              </a:rPr>
              <a:t>ordered Buddhist relics enshrined in 84,000 stupas he had built all over his kingdom</a:t>
            </a:r>
          </a:p>
          <a:p>
            <a:pPr>
              <a:buFontTx/>
              <a:buNone/>
            </a:pP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Spread in East A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33525"/>
            <a:ext cx="85344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1"/>
            <a:ext cx="7772400" cy="590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 descr="SILKMA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868680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3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029200" cy="838200"/>
          </a:xfrm>
        </p:spPr>
        <p:txBody>
          <a:bodyPr/>
          <a:lstStyle/>
          <a:p>
            <a:r>
              <a:rPr lang="en-US" altLang="en-US" sz="4000"/>
              <a:t>Spread of Buddhism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143000"/>
            <a:ext cx="3352800" cy="5105400"/>
          </a:xfrm>
        </p:spPr>
        <p:txBody>
          <a:bodyPr/>
          <a:lstStyle/>
          <a:p>
            <a:r>
              <a:rPr lang="en-US" altLang="en-US" sz="3200">
                <a:solidFill>
                  <a:schemeClr val="tx1"/>
                </a:solidFill>
              </a:rPr>
              <a:t>Spread north and east w/in 200 years after death of Buddha</a:t>
            </a:r>
          </a:p>
          <a:p>
            <a:r>
              <a:rPr lang="en-US" altLang="en-US" sz="3200">
                <a:solidFill>
                  <a:schemeClr val="tx1"/>
                </a:solidFill>
              </a:rPr>
              <a:t>By 13</a:t>
            </a:r>
            <a:r>
              <a:rPr lang="en-US" altLang="en-US" sz="3200" baseline="30000">
                <a:solidFill>
                  <a:schemeClr val="tx1"/>
                </a:solidFill>
              </a:rPr>
              <a:t>th</a:t>
            </a:r>
            <a:r>
              <a:rPr lang="en-US" altLang="en-US" sz="3200">
                <a:solidFill>
                  <a:schemeClr val="tx1"/>
                </a:solidFill>
              </a:rPr>
              <a:t> century Buddhism had virtually disappeared from India</a:t>
            </a:r>
          </a:p>
        </p:txBody>
      </p:sp>
      <p:pic>
        <p:nvPicPr>
          <p:cNvPr id="130052" name="Picture 5" descr="spread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1"/>
            <a:ext cx="5715000" cy="4683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5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5029200" cy="838200"/>
          </a:xfrm>
        </p:spPr>
        <p:txBody>
          <a:bodyPr/>
          <a:lstStyle/>
          <a:p>
            <a:r>
              <a:rPr lang="en-US" altLang="en-US" sz="4000"/>
              <a:t>Spread of Buddhism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752600"/>
            <a:ext cx="6858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>
                <a:solidFill>
                  <a:schemeClr val="tx1"/>
                </a:solidFill>
              </a:rPr>
              <a:t>What about India?</a:t>
            </a:r>
          </a:p>
          <a:p>
            <a:pPr lvl="1">
              <a:lnSpc>
                <a:spcPct val="90000"/>
              </a:lnSpc>
            </a:pPr>
            <a:r>
              <a:rPr lang="en-US" altLang="en-US" sz="2800">
                <a:latin typeface="Bernard MT Condensed" panose="02050806060905020404" pitchFamily="18" charset="0"/>
              </a:rPr>
              <a:t>Pockets of Buddhism remained in India, especially in the northeast</a:t>
            </a:r>
          </a:p>
          <a:p>
            <a:pPr lvl="1">
              <a:lnSpc>
                <a:spcPct val="90000"/>
              </a:lnSpc>
            </a:pPr>
            <a:r>
              <a:rPr lang="en-US" altLang="en-US" sz="2800">
                <a:latin typeface="Bernard MT Condensed" panose="02050806060905020404" pitchFamily="18" charset="0"/>
              </a:rPr>
              <a:t>Brahmin opposition was strong and aided by </a:t>
            </a:r>
            <a:r>
              <a:rPr lang="en-US" altLang="en-US" sz="2800" u="sng">
                <a:latin typeface="Bernard MT Condensed" panose="02050806060905020404" pitchFamily="18" charset="0"/>
              </a:rPr>
              <a:t>Gupta</a:t>
            </a:r>
            <a:r>
              <a:rPr lang="en-US" altLang="en-US" sz="2800">
                <a:latin typeface="Bernard MT Condensed" panose="02050806060905020404" pitchFamily="18" charset="0"/>
              </a:rPr>
              <a:t> emperors</a:t>
            </a:r>
          </a:p>
          <a:p>
            <a:pPr lvl="1">
              <a:lnSpc>
                <a:spcPct val="90000"/>
              </a:lnSpc>
            </a:pPr>
            <a:r>
              <a:rPr lang="en-US" altLang="en-US" sz="2800">
                <a:latin typeface="Bernard MT Condensed" panose="02050806060905020404" pitchFamily="18" charset="0"/>
              </a:rPr>
              <a:t>Hinduism showed adaptability by emphasizing mystical side</a:t>
            </a:r>
          </a:p>
          <a:p>
            <a:pPr>
              <a:lnSpc>
                <a:spcPct val="90000"/>
              </a:lnSpc>
            </a:pPr>
            <a:endParaRPr lang="en-US" alt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029200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mtClean="0"/>
              <a:t>Schools of Buddhism - </a:t>
            </a:r>
            <a:r>
              <a:rPr lang="en-US" altLang="en-US" u="sng" smtClean="0"/>
              <a:t>Mahayana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idx="1"/>
          </p:nvPr>
        </p:nvSpPr>
        <p:spPr>
          <a:xfrm>
            <a:off x="1828800" y="1600200"/>
            <a:ext cx="7467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tx1"/>
                </a:solidFill>
              </a:rPr>
              <a:t>The “Great Vehicle” (opened the road to many people)</a:t>
            </a:r>
          </a:p>
          <a:p>
            <a:r>
              <a:rPr lang="en-US" altLang="en-US" sz="2800">
                <a:solidFill>
                  <a:schemeClr val="tx1"/>
                </a:solidFill>
              </a:rPr>
              <a:t>100 C.E.</a:t>
            </a:r>
          </a:p>
          <a:p>
            <a:r>
              <a:rPr lang="en-US" altLang="en-US" sz="2800" u="sng">
                <a:solidFill>
                  <a:schemeClr val="tx1"/>
                </a:solidFill>
              </a:rPr>
              <a:t>Northern Asia</a:t>
            </a:r>
            <a:r>
              <a:rPr lang="en-US" altLang="en-US" sz="2800">
                <a:solidFill>
                  <a:schemeClr val="tx1"/>
                </a:solidFill>
              </a:rPr>
              <a:t> (China, Japan, etc.)</a:t>
            </a:r>
          </a:p>
          <a:p>
            <a:r>
              <a:rPr lang="en-US" altLang="en-US" sz="2800" u="sng">
                <a:solidFill>
                  <a:schemeClr val="tx1"/>
                </a:solidFill>
              </a:rPr>
              <a:t>Lay Buddhism</a:t>
            </a:r>
            <a:r>
              <a:rPr lang="en-US" altLang="en-US" sz="2800">
                <a:solidFill>
                  <a:schemeClr val="tx1"/>
                </a:solidFill>
              </a:rPr>
              <a:t> – Buddhism “for the masses”</a:t>
            </a:r>
          </a:p>
          <a:p>
            <a:r>
              <a:rPr lang="en-US" altLang="en-US" sz="2800">
                <a:solidFill>
                  <a:schemeClr val="tx1"/>
                </a:solidFill>
              </a:rPr>
              <a:t>Focus on </a:t>
            </a:r>
            <a:r>
              <a:rPr lang="en-US" altLang="en-US" sz="2800" u="sng">
                <a:solidFill>
                  <a:schemeClr val="tx1"/>
                </a:solidFill>
              </a:rPr>
              <a:t>compassion</a:t>
            </a:r>
          </a:p>
          <a:p>
            <a:r>
              <a:rPr lang="en-US" altLang="en-US" sz="2800" u="sng">
                <a:solidFill>
                  <a:schemeClr val="tx1"/>
                </a:solidFill>
              </a:rPr>
              <a:t>Goal is to become a </a:t>
            </a:r>
            <a:r>
              <a:rPr lang="en-US" altLang="en-US" sz="2800" i="1" u="sng">
                <a:solidFill>
                  <a:schemeClr val="tx1"/>
                </a:solidFill>
              </a:rPr>
              <a:t>bodhisattva</a:t>
            </a:r>
            <a:r>
              <a:rPr lang="en-US" altLang="en-US" sz="2800">
                <a:solidFill>
                  <a:schemeClr val="tx1"/>
                </a:solidFill>
              </a:rPr>
              <a:t> and assist others toward enlightenment</a:t>
            </a:r>
          </a:p>
        </p:txBody>
      </p:sp>
      <p:pic>
        <p:nvPicPr>
          <p:cNvPr id="132100" name="Picture 5" descr="kwany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4" y="4397376"/>
            <a:ext cx="1239837" cy="20034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1" name="Picture 6" descr="buddh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33400"/>
            <a:ext cx="1320800" cy="2617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7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 autoUpdateAnimBg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430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Bernard MT Condensed</vt:lpstr>
      <vt:lpstr>Calibri</vt:lpstr>
      <vt:lpstr>Trebuchet MS</vt:lpstr>
      <vt:lpstr>Wingdings 3</vt:lpstr>
      <vt:lpstr>Facet</vt:lpstr>
      <vt:lpstr>PowerPoint Presentation</vt:lpstr>
      <vt:lpstr>Appeal of Buddhism</vt:lpstr>
      <vt:lpstr>Appeal of Buddhism</vt:lpstr>
      <vt:lpstr>Appeal of Buddhism</vt:lpstr>
      <vt:lpstr>Spread of Buddhism</vt:lpstr>
      <vt:lpstr>PowerPoint Presentation</vt:lpstr>
      <vt:lpstr>Spread of Buddhism</vt:lpstr>
      <vt:lpstr>Spread of Buddhism</vt:lpstr>
      <vt:lpstr>Schools of Buddhism - Mahayana</vt:lpstr>
      <vt:lpstr>Schools of Buddhism - Theravada</vt:lpstr>
      <vt:lpstr>Mauryan Empire</vt:lpstr>
      <vt:lpstr>Bodhisattvas</vt:lpstr>
      <vt:lpstr>Buddhist texts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Lyndsay Fleming</dc:creator>
  <cp:lastModifiedBy>Lyndsay Fleming</cp:lastModifiedBy>
  <cp:revision>1</cp:revision>
  <dcterms:created xsi:type="dcterms:W3CDTF">2015-08-28T13:12:04Z</dcterms:created>
  <dcterms:modified xsi:type="dcterms:W3CDTF">2015-08-28T13:12:28Z</dcterms:modified>
</cp:coreProperties>
</file>