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6" r:id="rId6"/>
    <p:sldId id="267" r:id="rId7"/>
    <p:sldId id="268" r:id="rId8"/>
    <p:sldId id="270" r:id="rId9"/>
    <p:sldId id="269" r:id="rId10"/>
    <p:sldId id="271" r:id="rId11"/>
    <p:sldId id="258" r:id="rId12"/>
    <p:sldId id="272" r:id="rId13"/>
    <p:sldId id="259" r:id="rId14"/>
    <p:sldId id="274" r:id="rId15"/>
    <p:sldId id="273" r:id="rId16"/>
    <p:sldId id="275" r:id="rId17"/>
    <p:sldId id="260" r:id="rId18"/>
    <p:sldId id="276" r:id="rId19"/>
    <p:sldId id="277" r:id="rId20"/>
    <p:sldId id="278" r:id="rId21"/>
    <p:sldId id="261" r:id="rId22"/>
    <p:sldId id="262" r:id="rId23"/>
    <p:sldId id="279" r:id="rId24"/>
    <p:sldId id="280" r:id="rId25"/>
    <p:sldId id="263" r:id="rId26"/>
    <p:sldId id="281" r:id="rId27"/>
    <p:sldId id="264" r:id="rId28"/>
    <p:sldId id="282" r:id="rId29"/>
    <p:sldId id="284" r:id="rId30"/>
    <p:sldId id="283" r:id="rId31"/>
    <p:sldId id="285" r:id="rId32"/>
    <p:sldId id="265" r:id="rId33"/>
    <p:sldId id="287" r:id="rId34"/>
    <p:sldId id="28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0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1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7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06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7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5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66A5D9E-A079-4440-8B17-604EDF41D857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6403468-EEA9-4902-8A9F-ADC38CDC5C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Rome: Republic </a:t>
            </a:r>
            <a:r>
              <a:rPr lang="en-US" b="1" dirty="0"/>
              <a:t> </a:t>
            </a:r>
            <a:r>
              <a:rPr lang="en-US" b="1" dirty="0" smtClean="0"/>
              <a:t>     to Empire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pm17038\Desktop\pat+v+pl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in the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334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 451 B.C. Rome’s </a:t>
            </a:r>
            <a:r>
              <a:rPr lang="en-US" dirty="0" smtClean="0"/>
              <a:t>laws </a:t>
            </a:r>
            <a:r>
              <a:rPr lang="en-US" dirty="0"/>
              <a:t>were officially written down on </a:t>
            </a:r>
            <a:r>
              <a:rPr lang="en-US" dirty="0" smtClean="0"/>
              <a:t>12 </a:t>
            </a:r>
            <a:r>
              <a:rPr lang="en-US" dirty="0"/>
              <a:t>tablets and placed in the Forum </a:t>
            </a:r>
            <a:endParaRPr lang="en-US" sz="4000" dirty="0"/>
          </a:p>
          <a:p>
            <a:pPr lvl="1"/>
            <a:r>
              <a:rPr lang="en-US" dirty="0"/>
              <a:t>Forum was the center of Roman </a:t>
            </a:r>
            <a:r>
              <a:rPr lang="en-US" dirty="0" smtClean="0"/>
              <a:t>political </a:t>
            </a:r>
            <a:r>
              <a:rPr lang="en-US" dirty="0"/>
              <a:t>life:</a:t>
            </a:r>
            <a:endParaRPr lang="en-US" sz="3600" dirty="0"/>
          </a:p>
          <a:p>
            <a:pPr lvl="0"/>
            <a:r>
              <a:rPr lang="en-US" dirty="0"/>
              <a:t>Two officials called </a:t>
            </a:r>
            <a:r>
              <a:rPr lang="en-US" dirty="0" smtClean="0"/>
              <a:t>consul </a:t>
            </a:r>
            <a:r>
              <a:rPr lang="en-US" dirty="0"/>
              <a:t>commanded the army and directed the government.  Their term was only </a:t>
            </a:r>
            <a:r>
              <a:rPr lang="en-US" dirty="0" smtClean="0"/>
              <a:t>1 </a:t>
            </a:r>
            <a:r>
              <a:rPr lang="en-US" dirty="0"/>
              <a:t>year and they could not be reelected for another ten years. </a:t>
            </a:r>
            <a:endParaRPr lang="en-US" sz="4000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could </a:t>
            </a:r>
            <a:r>
              <a:rPr lang="en-US" dirty="0" smtClean="0"/>
              <a:t>veto </a:t>
            </a:r>
            <a:r>
              <a:rPr lang="en-US" dirty="0"/>
              <a:t>the others decision. </a:t>
            </a:r>
            <a:endParaRPr lang="en-US" sz="3600" dirty="0"/>
          </a:p>
          <a:p>
            <a:pPr lvl="0"/>
            <a:r>
              <a:rPr lang="en-US" dirty="0"/>
              <a:t>The </a:t>
            </a:r>
            <a:r>
              <a:rPr lang="en-US" dirty="0" smtClean="0"/>
              <a:t>Senate was </a:t>
            </a:r>
            <a:r>
              <a:rPr lang="en-US" dirty="0"/>
              <a:t>a 300 member assembly that made decisions regarding foreign and domestic policy. </a:t>
            </a:r>
            <a:endParaRPr lang="en-US" sz="4000" dirty="0"/>
          </a:p>
          <a:p>
            <a:pPr lvl="0"/>
            <a:r>
              <a:rPr lang="en-US" dirty="0"/>
              <a:t>At first the Senate was made up of only patricians but later </a:t>
            </a:r>
            <a:r>
              <a:rPr lang="en-US" dirty="0" smtClean="0"/>
              <a:t>Plebeians were </a:t>
            </a:r>
            <a:r>
              <a:rPr lang="en-US" dirty="0"/>
              <a:t>allowed to join. </a:t>
            </a:r>
            <a:endParaRPr lang="en-US" sz="4000" dirty="0"/>
          </a:p>
          <a:p>
            <a:pPr lvl="0"/>
            <a:r>
              <a:rPr lang="en-US" dirty="0" smtClean="0"/>
              <a:t>The Roman army was </a:t>
            </a:r>
            <a:r>
              <a:rPr lang="en-US" dirty="0"/>
              <a:t>organized into units called </a:t>
            </a:r>
            <a:r>
              <a:rPr lang="en-US" dirty="0" smtClean="0"/>
              <a:t>legions. </a:t>
            </a:r>
            <a:r>
              <a:rPr lang="en-US" dirty="0"/>
              <a:t>Service was mandatory if you owned </a:t>
            </a:r>
            <a:r>
              <a:rPr lang="en-US" dirty="0" smtClean="0"/>
              <a:t>land or </a:t>
            </a:r>
            <a:r>
              <a:rPr lang="en-US" dirty="0"/>
              <a:t>wanted to seek certain public offices.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91030" y="3733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trajans-forum-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" y="0"/>
            <a:ext cx="911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pm17038\Desktop\wp5fa55e46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pm17038\Desktop\Roman-se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24744" cy="1143000"/>
          </a:xfrm>
        </p:spPr>
        <p:txBody>
          <a:bodyPr/>
          <a:lstStyle/>
          <a:p>
            <a:r>
              <a:rPr lang="en-US" dirty="0" smtClean="0"/>
              <a:t>Rome’s Influence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953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By 265 B.C. Rome had conquered nearly all of the </a:t>
            </a:r>
            <a:r>
              <a:rPr lang="en-US" dirty="0" smtClean="0"/>
              <a:t>Italian </a:t>
            </a:r>
            <a:r>
              <a:rPr lang="en-US" dirty="0"/>
              <a:t>peninsula and incorporated conquered peoples into Roman life. </a:t>
            </a:r>
          </a:p>
          <a:p>
            <a:pPr lvl="0"/>
            <a:r>
              <a:rPr lang="en-US" dirty="0"/>
              <a:t>Because of Rome’s location on the Mediterranean Sea, Rome had an extensive </a:t>
            </a:r>
            <a:r>
              <a:rPr lang="en-US" dirty="0" smtClean="0"/>
              <a:t>trade network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From 264 B.C.- 146 B.C. Rome and </a:t>
            </a:r>
            <a:r>
              <a:rPr lang="en-US" dirty="0" smtClean="0"/>
              <a:t>Carthage, </a:t>
            </a:r>
            <a:r>
              <a:rPr lang="en-US" dirty="0"/>
              <a:t>a city-state in north Africa, fought a series of wars known as the </a:t>
            </a:r>
            <a:r>
              <a:rPr lang="en-US" dirty="0" smtClean="0"/>
              <a:t>Punic Wars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During the Second Punic War a Carthaginian named </a:t>
            </a:r>
            <a:r>
              <a:rPr lang="en-US" dirty="0" smtClean="0"/>
              <a:t>Hannibal tried </a:t>
            </a:r>
            <a:r>
              <a:rPr lang="en-US" dirty="0"/>
              <a:t>to take Rome but failed even though he inflicted heavy loss on the Romans. </a:t>
            </a:r>
          </a:p>
          <a:p>
            <a:pPr lvl="0"/>
            <a:r>
              <a:rPr lang="en-US" dirty="0"/>
              <a:t>The Third Punic War saw Rome defeat Carthage for good in 146 B.C. and become masters of the western </a:t>
            </a:r>
            <a:r>
              <a:rPr lang="en-US" dirty="0" smtClean="0"/>
              <a:t>Mediterranean Sea.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pm17038\Desktop\800px-Map_of_Rome_and_Carthage_at_the_start_of_the_Second_Punic_Wa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790" y="-152400"/>
            <a:ext cx="992279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6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pm17038\Desktop\Hannibal-Ba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" y="0"/>
            <a:ext cx="905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5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pm17038\Desktop\hanni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41"/>
            <a:ext cx="9144000" cy="68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4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The Republic Collapses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As Rome grew in size the gap between the </a:t>
            </a:r>
            <a:r>
              <a:rPr lang="en-US" dirty="0" smtClean="0"/>
              <a:t>rich </a:t>
            </a:r>
            <a:r>
              <a:rPr lang="en-US" dirty="0"/>
              <a:t>and the </a:t>
            </a:r>
            <a:r>
              <a:rPr lang="en-US" dirty="0" smtClean="0"/>
              <a:t>poor </a:t>
            </a:r>
            <a:r>
              <a:rPr lang="en-US" dirty="0"/>
              <a:t>became larger.</a:t>
            </a:r>
          </a:p>
          <a:p>
            <a:pPr lvl="0"/>
            <a:r>
              <a:rPr lang="en-US" dirty="0"/>
              <a:t>Many farmers were left jobless and </a:t>
            </a:r>
            <a:r>
              <a:rPr lang="en-US" dirty="0" smtClean="0"/>
              <a:t>homeless.  </a:t>
            </a:r>
            <a:endParaRPr lang="en-US" dirty="0"/>
          </a:p>
          <a:p>
            <a:pPr lvl="0"/>
            <a:r>
              <a:rPr lang="en-US" dirty="0"/>
              <a:t>The Army was no longer </a:t>
            </a:r>
            <a:r>
              <a:rPr lang="en-US" dirty="0" smtClean="0"/>
              <a:t>loyal </a:t>
            </a:r>
            <a:r>
              <a:rPr lang="en-US" dirty="0"/>
              <a:t>to the Republic. Generals amassed large numbers of soldiers who owned their allegiance to their </a:t>
            </a:r>
            <a:r>
              <a:rPr lang="en-US" dirty="0" smtClean="0"/>
              <a:t>commander </a:t>
            </a:r>
            <a:r>
              <a:rPr lang="en-US" dirty="0"/>
              <a:t>not the Republic. </a:t>
            </a:r>
          </a:p>
        </p:txBody>
      </p:sp>
    </p:spTree>
    <p:extLst>
      <p:ext uri="{BB962C8B-B14F-4D97-AF65-F5344CB8AC3E}">
        <p14:creationId xmlns:p14="http://schemas.microsoft.com/office/powerpoint/2010/main" val="36458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Rome was built on </a:t>
            </a:r>
            <a:r>
              <a:rPr lang="en-US" sz="2800" dirty="0" smtClean="0"/>
              <a:t>seven </a:t>
            </a:r>
            <a:r>
              <a:rPr lang="en-US" sz="2800" dirty="0"/>
              <a:t>hills on a curve of the </a:t>
            </a:r>
            <a:r>
              <a:rPr lang="en-US" sz="2800" dirty="0" smtClean="0"/>
              <a:t>Tiber </a:t>
            </a:r>
            <a:r>
              <a:rPr lang="en-US" sz="2800" dirty="0"/>
              <a:t>River.</a:t>
            </a:r>
          </a:p>
          <a:p>
            <a:pPr lvl="0"/>
            <a:r>
              <a:rPr lang="en-US" sz="2800" dirty="0"/>
              <a:t>Rome is situated </a:t>
            </a:r>
            <a:r>
              <a:rPr lang="en-US" sz="2800" dirty="0" smtClean="0"/>
              <a:t>half way </a:t>
            </a:r>
            <a:r>
              <a:rPr lang="en-US" sz="2800" dirty="0"/>
              <a:t>between the Alps to the </a:t>
            </a:r>
            <a:r>
              <a:rPr lang="en-US" sz="2800" dirty="0" smtClean="0"/>
              <a:t>north </a:t>
            </a:r>
            <a:r>
              <a:rPr lang="en-US" sz="2800" dirty="0"/>
              <a:t>and the southern tip of Italian peninsula.</a:t>
            </a:r>
          </a:p>
          <a:p>
            <a:pPr lvl="0"/>
            <a:r>
              <a:rPr lang="en-US" sz="2800" dirty="0"/>
              <a:t>The city is also located near the center of the </a:t>
            </a:r>
            <a:r>
              <a:rPr lang="en-US" sz="2800" dirty="0" smtClean="0"/>
              <a:t>Mediterranean </a:t>
            </a:r>
            <a:r>
              <a:rPr lang="en-US" sz="2800" dirty="0"/>
              <a:t>Sea.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Caesar Takes Control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Caesar was a very popular </a:t>
            </a:r>
            <a:r>
              <a:rPr lang="en-US" dirty="0" smtClean="0"/>
              <a:t>general.  </a:t>
            </a:r>
            <a:r>
              <a:rPr lang="en-US" dirty="0"/>
              <a:t>He was a consul along with his friend </a:t>
            </a:r>
            <a:r>
              <a:rPr lang="en-US" dirty="0" smtClean="0"/>
              <a:t>Pompey.  </a:t>
            </a:r>
            <a:r>
              <a:rPr lang="en-US" dirty="0"/>
              <a:t>After leaving consul he declared himself governor of </a:t>
            </a:r>
            <a:r>
              <a:rPr lang="en-US" dirty="0" smtClean="0"/>
              <a:t>Gaul </a:t>
            </a:r>
            <a:r>
              <a:rPr lang="en-US" dirty="0"/>
              <a:t>(present day France).  </a:t>
            </a:r>
          </a:p>
          <a:p>
            <a:pPr lvl="0"/>
            <a:r>
              <a:rPr lang="en-US" dirty="0"/>
              <a:t>While there he fought for </a:t>
            </a:r>
            <a:r>
              <a:rPr lang="en-US" dirty="0" smtClean="0"/>
              <a:t>8 </a:t>
            </a:r>
            <a:r>
              <a:rPr lang="en-US" dirty="0"/>
              <a:t>years (58 – 50 B.C.) to defeat all of Gaul.  By doing this he gain tremendous </a:t>
            </a:r>
            <a:r>
              <a:rPr lang="en-US" dirty="0" smtClean="0"/>
              <a:t>from the </a:t>
            </a:r>
            <a:r>
              <a:rPr lang="en-US" dirty="0"/>
              <a:t>people of Rome except for the </a:t>
            </a:r>
            <a:r>
              <a:rPr lang="en-US" dirty="0" smtClean="0"/>
              <a:t>Senate </a:t>
            </a:r>
            <a:r>
              <a:rPr lang="en-US" dirty="0"/>
              <a:t>and Pompey, now his </a:t>
            </a:r>
            <a:r>
              <a:rPr lang="en-US" dirty="0" smtClean="0"/>
              <a:t>rival. </a:t>
            </a:r>
            <a:endParaRPr lang="en-US" dirty="0"/>
          </a:p>
          <a:p>
            <a:pPr lvl="0"/>
            <a:r>
              <a:rPr lang="en-US" dirty="0"/>
              <a:t>He was ordered to disband his army and return home by the </a:t>
            </a:r>
            <a:r>
              <a:rPr lang="en-US" dirty="0" smtClean="0"/>
              <a:t>Senate </a:t>
            </a:r>
            <a:r>
              <a:rPr lang="en-US" dirty="0"/>
              <a:t>and Pompey in 50 B.C. </a:t>
            </a:r>
          </a:p>
          <a:p>
            <a:pPr lvl="0"/>
            <a:r>
              <a:rPr lang="en-US" dirty="0"/>
              <a:t>He refused and instead with his army crossed the </a:t>
            </a:r>
            <a:r>
              <a:rPr lang="en-US" dirty="0" smtClean="0"/>
              <a:t>Rubicon </a:t>
            </a:r>
            <a:r>
              <a:rPr lang="en-US" dirty="0"/>
              <a:t>River and marched on Rome.  He defeated Pompey and in 46 B.C. was named dictator of Rome and two years later named dictator for </a:t>
            </a:r>
            <a:r>
              <a:rPr lang="en-US" dirty="0" smtClean="0"/>
              <a:t>life.</a:t>
            </a:r>
            <a:endParaRPr lang="en-US" dirty="0"/>
          </a:p>
          <a:p>
            <a:pPr lvl="0"/>
            <a:r>
              <a:rPr lang="en-US" dirty="0"/>
              <a:t>He instituted many reforms such as granting </a:t>
            </a:r>
            <a:r>
              <a:rPr lang="en-US" dirty="0" smtClean="0"/>
              <a:t>citizenship to </a:t>
            </a:r>
            <a:r>
              <a:rPr lang="en-US" dirty="0"/>
              <a:t>many outside of Italy. </a:t>
            </a:r>
          </a:p>
          <a:p>
            <a:pPr lvl="0"/>
            <a:r>
              <a:rPr lang="en-US" dirty="0"/>
              <a:t>In 44 B.C. he was </a:t>
            </a:r>
            <a:r>
              <a:rPr lang="en-US" dirty="0" smtClean="0"/>
              <a:t>assassinated by </a:t>
            </a:r>
            <a:r>
              <a:rPr lang="en-US" dirty="0"/>
              <a:t>several </a:t>
            </a:r>
            <a:r>
              <a:rPr lang="en-US" dirty="0" smtClean="0"/>
              <a:t>Senators </a:t>
            </a:r>
            <a:r>
              <a:rPr lang="en-US" dirty="0"/>
              <a:t>including Marcus </a:t>
            </a:r>
            <a:r>
              <a:rPr lang="en-US" dirty="0" smtClean="0"/>
              <a:t>Brutus.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 descr="C:\Users\tpm17038\Desktop\juliuscaes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4" y="-1"/>
            <a:ext cx="3525864" cy="45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tpm17038\Desktop\p01_pompeius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50544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3081388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V.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pm17038\Desktop\Cesar-sa_m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An Empire Begins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648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43 B.C. </a:t>
            </a:r>
            <a:r>
              <a:rPr lang="en-US" dirty="0" smtClean="0"/>
              <a:t>Octavian, Mark Antony, </a:t>
            </a:r>
            <a:r>
              <a:rPr lang="en-US" dirty="0"/>
              <a:t>and Lepidus took control of Rome and ruled as a triumvirate. </a:t>
            </a:r>
          </a:p>
          <a:p>
            <a:pPr lvl="0"/>
            <a:r>
              <a:rPr lang="en-US" dirty="0"/>
              <a:t>Octavian soon pressured Lepidus to </a:t>
            </a:r>
            <a:r>
              <a:rPr lang="en-US" dirty="0" smtClean="0"/>
              <a:t>retire </a:t>
            </a:r>
            <a:r>
              <a:rPr lang="en-US" dirty="0"/>
              <a:t>and He and Mark Antony fought for control of Rome. </a:t>
            </a:r>
          </a:p>
          <a:p>
            <a:pPr lvl="0"/>
            <a:r>
              <a:rPr lang="en-US" dirty="0"/>
              <a:t>Mark Antony met the Queen </a:t>
            </a:r>
            <a:r>
              <a:rPr lang="en-US" dirty="0" smtClean="0"/>
              <a:t>Cleopatra </a:t>
            </a:r>
            <a:r>
              <a:rPr lang="en-US" dirty="0"/>
              <a:t>of Egypt and together they tried to defeat Octavian but failed. </a:t>
            </a:r>
          </a:p>
          <a:p>
            <a:pPr lvl="0"/>
            <a:r>
              <a:rPr lang="en-US" dirty="0"/>
              <a:t>Octavian became the ruler of Rome and took the name </a:t>
            </a:r>
            <a:r>
              <a:rPr lang="en-US" dirty="0" smtClean="0"/>
              <a:t>Augustus </a:t>
            </a:r>
            <a:r>
              <a:rPr lang="en-US" dirty="0"/>
              <a:t>meaning “exalted one”.  Rome was now an empire.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tpm17038\Desktop\Statue-Augus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Roman Life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8006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For 207 years peace reigned throughout the empire during a period known as the </a:t>
            </a:r>
            <a:r>
              <a:rPr lang="en-US" i="1" dirty="0" err="1" smtClean="0"/>
              <a:t>Pax</a:t>
            </a:r>
            <a:r>
              <a:rPr lang="en-US" i="1" dirty="0" smtClean="0"/>
              <a:t> </a:t>
            </a:r>
            <a:r>
              <a:rPr lang="en-US" i="1" dirty="0" err="1" smtClean="0"/>
              <a:t>Romana</a:t>
            </a:r>
            <a:r>
              <a:rPr lang="en-US" dirty="0" smtClean="0"/>
              <a:t> </a:t>
            </a:r>
            <a:r>
              <a:rPr lang="en-US" dirty="0"/>
              <a:t>or “Roman Peace”.</a:t>
            </a:r>
          </a:p>
          <a:p>
            <a:pPr lvl="0"/>
            <a:r>
              <a:rPr lang="en-US" dirty="0"/>
              <a:t>By the second century A.D. the Roman Empire stretched from Spain in the west to </a:t>
            </a:r>
            <a:r>
              <a:rPr lang="en-US" dirty="0" smtClean="0"/>
              <a:t>India </a:t>
            </a:r>
            <a:r>
              <a:rPr lang="en-US" dirty="0"/>
              <a:t>in the east and African in the south to </a:t>
            </a:r>
            <a:r>
              <a:rPr lang="en-US" dirty="0" smtClean="0"/>
              <a:t>Britain </a:t>
            </a:r>
            <a:r>
              <a:rPr lang="en-US" dirty="0"/>
              <a:t>in the north. </a:t>
            </a:r>
          </a:p>
          <a:p>
            <a:pPr lvl="0"/>
            <a:r>
              <a:rPr lang="en-US" dirty="0" smtClean="0"/>
              <a:t>Agriculture </a:t>
            </a:r>
            <a:r>
              <a:rPr lang="en-US" dirty="0"/>
              <a:t>was the most important industry. </a:t>
            </a:r>
          </a:p>
          <a:p>
            <a:pPr lvl="0"/>
            <a:r>
              <a:rPr lang="en-US" dirty="0" smtClean="0"/>
              <a:t>Slavery </a:t>
            </a:r>
            <a:r>
              <a:rPr lang="en-US" dirty="0"/>
              <a:t>was an important feature of everyday life in Roman society. </a:t>
            </a:r>
          </a:p>
          <a:p>
            <a:pPr lvl="0"/>
            <a:r>
              <a:rPr lang="en-US" dirty="0"/>
              <a:t>Gods and Goddesses were linked to the </a:t>
            </a:r>
            <a:r>
              <a:rPr lang="en-US" dirty="0" smtClean="0"/>
              <a:t>government </a:t>
            </a:r>
            <a:r>
              <a:rPr lang="en-US" dirty="0"/>
              <a:t>and include </a:t>
            </a:r>
            <a:r>
              <a:rPr lang="en-US" dirty="0" smtClean="0"/>
              <a:t>Jupiter </a:t>
            </a:r>
            <a:r>
              <a:rPr lang="en-US" dirty="0"/>
              <a:t>(</a:t>
            </a:r>
            <a:r>
              <a:rPr lang="en-US" dirty="0" smtClean="0"/>
              <a:t>father of </a:t>
            </a:r>
            <a:r>
              <a:rPr lang="en-US" dirty="0"/>
              <a:t>the gods), Juno (his wife), and Minerva (goddess of wisdom and arts). </a:t>
            </a:r>
          </a:p>
        </p:txBody>
      </p:sp>
    </p:spTree>
    <p:extLst>
      <p:ext uri="{BB962C8B-B14F-4D97-AF65-F5344CB8AC3E}">
        <p14:creationId xmlns:p14="http://schemas.microsoft.com/office/powerpoint/2010/main" val="16661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tpm17038\Desktop\roman_empir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jupiter-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054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pm17038\Desktop\jun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tpm17038\Desktop\minerva_bron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Mars_Pyrrhus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19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pm17038\Desktop\89906-004-8B67E2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Christianity and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900" dirty="0"/>
              <a:t>Due to the size of the empire there were many religions but none were more important </a:t>
            </a:r>
            <a:r>
              <a:rPr lang="en-US" sz="2900" dirty="0" smtClean="0"/>
              <a:t>that of </a:t>
            </a:r>
            <a:r>
              <a:rPr lang="en-US" sz="2900" dirty="0"/>
              <a:t>the Roman </a:t>
            </a:r>
            <a:r>
              <a:rPr lang="en-US" sz="2900" dirty="0" smtClean="0"/>
              <a:t>gods.</a:t>
            </a:r>
            <a:endParaRPr lang="en-US" sz="2900" dirty="0"/>
          </a:p>
          <a:p>
            <a:pPr lvl="0"/>
            <a:r>
              <a:rPr lang="en-US" sz="2900" dirty="0"/>
              <a:t>In  A.D. 70 Roman officials put down a </a:t>
            </a:r>
            <a:r>
              <a:rPr lang="en-US" sz="2900" dirty="0" smtClean="0"/>
              <a:t>Jewish </a:t>
            </a:r>
            <a:r>
              <a:rPr lang="en-US" sz="2900" dirty="0"/>
              <a:t>rebellion and destroyed the temple in Jerusalem.   </a:t>
            </a:r>
          </a:p>
          <a:p>
            <a:pPr lvl="0"/>
            <a:r>
              <a:rPr lang="en-US" sz="2900" dirty="0" smtClean="0"/>
              <a:t>Christianity </a:t>
            </a:r>
            <a:r>
              <a:rPr lang="en-US" sz="2900" dirty="0"/>
              <a:t>spread quickly throughout the Roman Empire; however it posed a serious challenge to the Roman rulers.  </a:t>
            </a:r>
          </a:p>
          <a:p>
            <a:pPr lvl="0"/>
            <a:r>
              <a:rPr lang="en-US" sz="2900" dirty="0"/>
              <a:t>Christians were </a:t>
            </a:r>
            <a:r>
              <a:rPr lang="en-US" sz="2900" dirty="0" smtClean="0"/>
              <a:t>persecuted </a:t>
            </a:r>
            <a:r>
              <a:rPr lang="en-US" sz="2900" dirty="0"/>
              <a:t>for not worshiping Roman gods.  Many were </a:t>
            </a:r>
            <a:r>
              <a:rPr lang="en-US" sz="2900" dirty="0" smtClean="0"/>
              <a:t>crucified, </a:t>
            </a:r>
            <a:r>
              <a:rPr lang="en-US" sz="2900" dirty="0"/>
              <a:t>burned, banished, or offered up in the circus arenas.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105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By the second century A.D. millions of Christians lived in the empire and the religion appealed to many different groups. </a:t>
            </a:r>
          </a:p>
          <a:p>
            <a:pPr lvl="0"/>
            <a:r>
              <a:rPr lang="en-US" dirty="0"/>
              <a:t>In A.D. 312 Constantine was fighting for control of the empire.  Before a battle he asked for divine help and had a vision of a cross.  He had the cross painted on the shields of his soldiers and won the battle. </a:t>
            </a:r>
          </a:p>
          <a:p>
            <a:pPr lvl="0"/>
            <a:r>
              <a:rPr lang="en-US" dirty="0"/>
              <a:t>In A.D. 313 Constantine issued the Edict of Manila that put an end to the persecution of Christians and welcomed them into the empire. </a:t>
            </a:r>
          </a:p>
          <a:p>
            <a:pPr lvl="0"/>
            <a:r>
              <a:rPr lang="en-US" dirty="0"/>
              <a:t>In 380 the emperor Theodosius made it the official religion of the empire.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MMA_bust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401"/>
            <a:ext cx="4572000" cy="68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constantine-the-great-biography-of-the-orthodox-saint-who-introduced-the-cross-in_hoc-signo-vinces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" y="0"/>
            <a:ext cx="912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large_detailed_street_map_of_rome_city_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"/>
            <a:ext cx="9144000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tiber_river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8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6"/>
            <a:ext cx="9144000" cy="686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9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rometravelgu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3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5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3423-CityGuide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1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dirty="0" smtClean="0"/>
              <a:t>The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Around 600 B.C. Rome was </a:t>
            </a:r>
            <a:r>
              <a:rPr lang="en-US" dirty="0" smtClean="0"/>
              <a:t>unified </a:t>
            </a:r>
            <a:r>
              <a:rPr lang="en-US" dirty="0"/>
              <a:t>into one city that covered nearly </a:t>
            </a:r>
            <a:r>
              <a:rPr lang="en-US" dirty="0" smtClean="0"/>
              <a:t>500 </a:t>
            </a:r>
            <a:r>
              <a:rPr lang="en-US" dirty="0"/>
              <a:t>square miles. </a:t>
            </a:r>
            <a:endParaRPr lang="en-US" sz="4000" dirty="0"/>
          </a:p>
          <a:p>
            <a:pPr lvl="0"/>
            <a:r>
              <a:rPr lang="en-US" dirty="0"/>
              <a:t>The last king of Rome, </a:t>
            </a:r>
            <a:r>
              <a:rPr lang="en-US" dirty="0" err="1" smtClean="0"/>
              <a:t>Tarquin</a:t>
            </a:r>
            <a:r>
              <a:rPr lang="en-US" dirty="0" smtClean="0"/>
              <a:t> </a:t>
            </a:r>
            <a:r>
              <a:rPr lang="en-US" dirty="0"/>
              <a:t>the Proud, was ousted from power in 509 B.C. </a:t>
            </a:r>
            <a:endParaRPr lang="en-US" sz="4000" dirty="0"/>
          </a:p>
          <a:p>
            <a:pPr lvl="0"/>
            <a:r>
              <a:rPr lang="en-US" dirty="0"/>
              <a:t>Shortly after Romans </a:t>
            </a:r>
            <a:r>
              <a:rPr lang="en-US" dirty="0" smtClean="0"/>
              <a:t>declared </a:t>
            </a:r>
            <a:r>
              <a:rPr lang="en-US" dirty="0"/>
              <a:t>that no king would rule Rome again and created a </a:t>
            </a:r>
            <a:r>
              <a:rPr lang="en-US" dirty="0" smtClean="0"/>
              <a:t>republic. </a:t>
            </a:r>
            <a:endParaRPr lang="en-US" sz="4000" dirty="0"/>
          </a:p>
          <a:p>
            <a:pPr lvl="0"/>
            <a:r>
              <a:rPr lang="en-US" dirty="0"/>
              <a:t>Only free-born males would be granted Roman </a:t>
            </a:r>
            <a:r>
              <a:rPr lang="en-US" dirty="0" smtClean="0"/>
              <a:t>citizenship </a:t>
            </a:r>
            <a:r>
              <a:rPr lang="en-US" dirty="0"/>
              <a:t>and voting rights. </a:t>
            </a:r>
            <a:endParaRPr lang="en-US" sz="4000" dirty="0"/>
          </a:p>
          <a:p>
            <a:pPr lvl="0"/>
            <a:r>
              <a:rPr lang="en-US" dirty="0"/>
              <a:t>Early on two groups coveted power: the </a:t>
            </a:r>
            <a:r>
              <a:rPr lang="en-US" dirty="0" smtClean="0"/>
              <a:t>Patricians </a:t>
            </a:r>
            <a:r>
              <a:rPr lang="en-US" dirty="0"/>
              <a:t>and the </a:t>
            </a:r>
            <a:r>
              <a:rPr lang="en-US" dirty="0" smtClean="0"/>
              <a:t>Plebeians.</a:t>
            </a:r>
            <a:endParaRPr lang="en-US" sz="4000" dirty="0"/>
          </a:p>
          <a:p>
            <a:pPr lvl="1"/>
            <a:r>
              <a:rPr lang="en-US" dirty="0"/>
              <a:t>The Patricians: wealthy </a:t>
            </a:r>
            <a:r>
              <a:rPr lang="en-US" dirty="0" smtClean="0"/>
              <a:t>land </a:t>
            </a:r>
            <a:r>
              <a:rPr lang="en-US" dirty="0"/>
              <a:t>owners that had most of the power</a:t>
            </a:r>
            <a:endParaRPr lang="en-US" sz="3600" dirty="0"/>
          </a:p>
          <a:p>
            <a:pPr lvl="1"/>
            <a:r>
              <a:rPr lang="en-US" dirty="0"/>
              <a:t>The Plebeians: common </a:t>
            </a:r>
            <a:r>
              <a:rPr lang="en-US" dirty="0" smtClean="0"/>
              <a:t>farmers </a:t>
            </a:r>
            <a:r>
              <a:rPr lang="en-US" dirty="0"/>
              <a:t>, artisans, and merchants that made up the majority of the populations.  Elected representatives called </a:t>
            </a:r>
            <a:r>
              <a:rPr lang="en-US" dirty="0" smtClean="0"/>
              <a:t>tribunes.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38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Custom 26">
      <a:dk1>
        <a:srgbClr val="8494A5"/>
      </a:dk1>
      <a:lt1>
        <a:sysClr val="window" lastClr="FFFFFF"/>
      </a:lt1>
      <a:dk2>
        <a:srgbClr val="303030"/>
      </a:dk2>
      <a:lt2>
        <a:srgbClr val="C00000"/>
      </a:lt2>
      <a:accent1>
        <a:srgbClr val="30303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1009</Words>
  <Application>Microsoft Office PowerPoint</Application>
  <PresentationFormat>On-screen Show (4:3)</PresentationFormat>
  <Paragraphs>59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iRespondQuestionMaster</vt:lpstr>
      <vt:lpstr>iRespondGraphMaster</vt:lpstr>
      <vt:lpstr>Austin</vt:lpstr>
      <vt:lpstr>Rome: Republic       to Empire</vt:lpstr>
      <vt:lpstr>Geography of 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Early Republic</vt:lpstr>
      <vt:lpstr>PowerPoint Presentation</vt:lpstr>
      <vt:lpstr>Government in the Republic</vt:lpstr>
      <vt:lpstr>PowerPoint Presentation</vt:lpstr>
      <vt:lpstr>PowerPoint Presentation</vt:lpstr>
      <vt:lpstr>PowerPoint Presentation</vt:lpstr>
      <vt:lpstr>Rome’s Influence Grows</vt:lpstr>
      <vt:lpstr>PowerPoint Presentation</vt:lpstr>
      <vt:lpstr>PowerPoint Presentation</vt:lpstr>
      <vt:lpstr>PowerPoint Presentation</vt:lpstr>
      <vt:lpstr>The Republic Collapses </vt:lpstr>
      <vt:lpstr>Caesar Takes Control  </vt:lpstr>
      <vt:lpstr>PowerPoint Presentation</vt:lpstr>
      <vt:lpstr>PowerPoint Presentation</vt:lpstr>
      <vt:lpstr>An Empire Begins </vt:lpstr>
      <vt:lpstr>PowerPoint Presentation</vt:lpstr>
      <vt:lpstr>Roman Life and Culture</vt:lpstr>
      <vt:lpstr>PowerPoint Presentation</vt:lpstr>
      <vt:lpstr>PowerPoint Presentation</vt:lpstr>
      <vt:lpstr>PowerPoint Presentation</vt:lpstr>
      <vt:lpstr>PowerPoint Presentation</vt:lpstr>
      <vt:lpstr>Christianity and the Empire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Thurmond</dc:creator>
  <cp:lastModifiedBy>Phillip Thurmond</cp:lastModifiedBy>
  <cp:revision>18</cp:revision>
  <dcterms:created xsi:type="dcterms:W3CDTF">2015-01-20T13:51:40Z</dcterms:created>
  <dcterms:modified xsi:type="dcterms:W3CDTF">2015-01-21T17:29:16Z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AutoReflect">
    <vt:bool>false</vt:bool>
  </property>
  <property fmtid="{D5CDD505-2E9C-101B-9397-08002B2CF9AE}" pid="4" name="KeepGraph">
    <vt:bool>false</vt:bool>
  </property>
</Properties>
</file>