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44" r:id="rId3"/>
  </p:sldMasterIdLst>
  <p:sldIdLst>
    <p:sldId id="256" r:id="rId4"/>
    <p:sldId id="257" r:id="rId5"/>
    <p:sldId id="279" r:id="rId6"/>
    <p:sldId id="264" r:id="rId7"/>
    <p:sldId id="266" r:id="rId8"/>
    <p:sldId id="265" r:id="rId9"/>
    <p:sldId id="258" r:id="rId10"/>
    <p:sldId id="267" r:id="rId11"/>
    <p:sldId id="268" r:id="rId12"/>
    <p:sldId id="269" r:id="rId13"/>
    <p:sldId id="270" r:id="rId14"/>
    <p:sldId id="259" r:id="rId15"/>
    <p:sldId id="271" r:id="rId16"/>
    <p:sldId id="272" r:id="rId17"/>
    <p:sldId id="260" r:id="rId18"/>
    <p:sldId id="280" r:id="rId19"/>
    <p:sldId id="273" r:id="rId20"/>
    <p:sldId id="274" r:id="rId21"/>
    <p:sldId id="278" r:id="rId22"/>
    <p:sldId id="261" r:id="rId23"/>
    <p:sldId id="275" r:id="rId24"/>
    <p:sldId id="262" r:id="rId25"/>
    <p:sldId id="276" r:id="rId26"/>
    <p:sldId id="277" r:id="rId27"/>
    <p:sldId id="26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1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1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17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03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37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56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6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61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57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91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7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03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10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89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08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39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69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86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21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59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2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377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299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70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9018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55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780-2E25-4081-A2D9-4C0805256F67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240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780-2E25-4081-A2D9-4C0805256F67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586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27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4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5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6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6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5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9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05835-B041-4E23-96D7-F6CC0E782AE0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DBA14-7063-4F66-9D03-2566694F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7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9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539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003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Middle 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tpm17038\Desktop\monk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26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tpm17038\Desktop\battle_of_tours_steub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" y="0"/>
            <a:ext cx="91426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6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6554867" cy="1524000"/>
          </a:xfrm>
        </p:spPr>
        <p:txBody>
          <a:bodyPr/>
          <a:lstStyle/>
          <a:p>
            <a:r>
              <a:rPr lang="en-US" sz="4000" dirty="0" smtClean="0"/>
              <a:t>Charlemagne’s Rule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" y="1219200"/>
            <a:ext cx="8686799" cy="4834129"/>
          </a:xfrm>
        </p:spPr>
        <p:txBody>
          <a:bodyPr>
            <a:normAutofit fontScale="92500"/>
          </a:bodyPr>
          <a:lstStyle/>
          <a:p>
            <a:pPr lvl="0"/>
            <a:r>
              <a:rPr lang="en-US" sz="2800" dirty="0"/>
              <a:t>In 771 </a:t>
            </a:r>
            <a:r>
              <a:rPr lang="en-US" sz="2800" dirty="0" smtClean="0"/>
              <a:t>Charlemagne </a:t>
            </a:r>
            <a:r>
              <a:rPr lang="en-US" sz="2800" dirty="0"/>
              <a:t>(Charles the Great) became the king of the Franks. </a:t>
            </a:r>
          </a:p>
          <a:p>
            <a:pPr lvl="0"/>
            <a:r>
              <a:rPr lang="en-US" sz="2800" dirty="0"/>
              <a:t>He </a:t>
            </a:r>
            <a:r>
              <a:rPr lang="en-US" sz="2800" dirty="0" smtClean="0"/>
              <a:t>conquered </a:t>
            </a:r>
            <a:r>
              <a:rPr lang="en-US" sz="2800" dirty="0"/>
              <a:t>new lands, spread </a:t>
            </a:r>
            <a:r>
              <a:rPr lang="en-US" sz="2800" dirty="0" smtClean="0"/>
              <a:t>Christianity </a:t>
            </a:r>
            <a:r>
              <a:rPr lang="en-US" sz="2800" dirty="0"/>
              <a:t>, and </a:t>
            </a:r>
            <a:r>
              <a:rPr lang="en-US" sz="2800" dirty="0" smtClean="0"/>
              <a:t>united </a:t>
            </a:r>
            <a:r>
              <a:rPr lang="en-US" sz="2800" dirty="0"/>
              <a:t>western Europe for the first time since the fall of the Roman Empire.</a:t>
            </a:r>
          </a:p>
          <a:p>
            <a:pPr lvl="0"/>
            <a:r>
              <a:rPr lang="en-US" sz="2800" dirty="0"/>
              <a:t>By 800 Charlemagne’s empire was larger than the </a:t>
            </a:r>
            <a:r>
              <a:rPr lang="en-US" sz="2800" dirty="0" smtClean="0"/>
              <a:t>Byzantine </a:t>
            </a:r>
            <a:r>
              <a:rPr lang="en-US" sz="2800" dirty="0"/>
              <a:t>(Eastern Roman Empire)</a:t>
            </a:r>
          </a:p>
          <a:p>
            <a:pPr lvl="0"/>
            <a:r>
              <a:rPr lang="en-US" sz="2800" dirty="0"/>
              <a:t>In 800 Pope Leo III crowned Charlemagne </a:t>
            </a:r>
            <a:r>
              <a:rPr lang="en-US" sz="2800" dirty="0" smtClean="0"/>
              <a:t>“Roman Emperor”.  </a:t>
            </a:r>
            <a:r>
              <a:rPr lang="en-US" sz="2800" dirty="0"/>
              <a:t>Charlemagne became the first emperor of what would became the Holy </a:t>
            </a:r>
            <a:r>
              <a:rPr lang="en-US" sz="2800" dirty="0" smtClean="0"/>
              <a:t>Roman Empire</a:t>
            </a:r>
            <a:r>
              <a:rPr lang="en-US" sz="28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tpm17038\Desktop\charlemag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845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0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tpm17038\Desktop\carolingian_empi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5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2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"/>
            <a:ext cx="6554867" cy="1524000"/>
          </a:xfrm>
        </p:spPr>
        <p:txBody>
          <a:bodyPr/>
          <a:lstStyle/>
          <a:p>
            <a:r>
              <a:rPr lang="en-US" sz="4000" dirty="0" smtClean="0"/>
              <a:t>Emergence of Feudalism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17" y="1539240"/>
            <a:ext cx="8839199" cy="4986529"/>
          </a:xfrm>
        </p:spPr>
        <p:txBody>
          <a:bodyPr>
            <a:noAutofit/>
          </a:bodyPr>
          <a:lstStyle/>
          <a:p>
            <a:pPr lvl="0"/>
            <a:r>
              <a:rPr lang="en-US" sz="2600" dirty="0"/>
              <a:t>By the 900s a new </a:t>
            </a:r>
            <a:r>
              <a:rPr lang="en-US" sz="2600" dirty="0" smtClean="0"/>
              <a:t>government </a:t>
            </a:r>
            <a:r>
              <a:rPr lang="en-US" sz="2600" dirty="0"/>
              <a:t>system was forming in Europe based on the control of </a:t>
            </a:r>
            <a:r>
              <a:rPr lang="en-US" sz="2600" dirty="0" smtClean="0"/>
              <a:t>land </a:t>
            </a:r>
            <a:r>
              <a:rPr lang="en-US" sz="2600" dirty="0"/>
              <a:t>known as </a:t>
            </a:r>
            <a:r>
              <a:rPr lang="en-US" sz="2600" dirty="0" smtClean="0"/>
              <a:t>feudalism.</a:t>
            </a:r>
            <a:endParaRPr lang="en-US" sz="2600" dirty="0"/>
          </a:p>
          <a:p>
            <a:pPr lvl="0"/>
            <a:r>
              <a:rPr lang="en-US" sz="2600" dirty="0"/>
              <a:t>The </a:t>
            </a:r>
            <a:r>
              <a:rPr lang="en-US" sz="2600" dirty="0" smtClean="0"/>
              <a:t>system used </a:t>
            </a:r>
            <a:r>
              <a:rPr lang="en-US" sz="2600" dirty="0"/>
              <a:t>a class structure headed by a </a:t>
            </a:r>
            <a:r>
              <a:rPr lang="en-US" sz="2600" dirty="0" smtClean="0"/>
              <a:t>lord </a:t>
            </a:r>
            <a:r>
              <a:rPr lang="en-US" sz="2600" dirty="0"/>
              <a:t>who granted land called a </a:t>
            </a:r>
            <a:r>
              <a:rPr lang="en-US" sz="2600" dirty="0" smtClean="0"/>
              <a:t>fief </a:t>
            </a:r>
            <a:r>
              <a:rPr lang="en-US" sz="2600" dirty="0"/>
              <a:t>to lesser nobles known as </a:t>
            </a:r>
            <a:r>
              <a:rPr lang="en-US" sz="2600" dirty="0" smtClean="0"/>
              <a:t>vassal. </a:t>
            </a:r>
            <a:endParaRPr lang="en-US" sz="2600" dirty="0"/>
          </a:p>
          <a:p>
            <a:pPr lvl="0"/>
            <a:r>
              <a:rPr lang="en-US" sz="2600" dirty="0"/>
              <a:t>In exchange the vassal would pledge </a:t>
            </a:r>
            <a:r>
              <a:rPr lang="en-US" sz="2600" dirty="0" smtClean="0"/>
              <a:t>loyalty </a:t>
            </a:r>
            <a:r>
              <a:rPr lang="en-US" sz="2600" dirty="0"/>
              <a:t>to his lord. </a:t>
            </a:r>
          </a:p>
          <a:p>
            <a:pPr lvl="0"/>
            <a:r>
              <a:rPr lang="en-US" sz="2600" dirty="0"/>
              <a:t>The lowest group in this system were the </a:t>
            </a:r>
            <a:r>
              <a:rPr lang="en-US" sz="2600" dirty="0" smtClean="0"/>
              <a:t>peasants.  </a:t>
            </a:r>
            <a:r>
              <a:rPr lang="en-US" sz="2600" dirty="0"/>
              <a:t>Many of these people were </a:t>
            </a:r>
            <a:r>
              <a:rPr lang="en-US" sz="2600" dirty="0" smtClean="0"/>
              <a:t>serfs, or </a:t>
            </a:r>
            <a:r>
              <a:rPr lang="en-US" sz="2600" dirty="0"/>
              <a:t>people that could not legally leave the place they were </a:t>
            </a:r>
            <a:r>
              <a:rPr lang="en-US" sz="2600" dirty="0" smtClean="0"/>
              <a:t>born.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764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/>
              <a:t>The manor was the economic component of feudalism. </a:t>
            </a:r>
          </a:p>
          <a:p>
            <a:pPr lvl="0"/>
            <a:r>
              <a:rPr lang="en-US" sz="2800" dirty="0"/>
              <a:t>The lord provided housing and farmland to the serfs.  In return the serfs worked the land, cared for the animals. </a:t>
            </a:r>
          </a:p>
          <a:p>
            <a:pPr lvl="0"/>
            <a:r>
              <a:rPr lang="en-US" sz="2800" dirty="0"/>
              <a:t>The serfs owned their lord a duty, or tax, in form of grain.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tpm17038\Desktop\feudalism+diagram+illust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8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0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tpm17038\Desktop\wh06msc09hcu011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39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tpm17038\Desktop\6218670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4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0"/>
            <a:ext cx="6554867" cy="1524000"/>
          </a:xfrm>
        </p:spPr>
        <p:txBody>
          <a:bodyPr/>
          <a:lstStyle/>
          <a:p>
            <a:r>
              <a:rPr lang="en-US" sz="4000" dirty="0" smtClean="0"/>
              <a:t>The Start of the Middle Ages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" y="1371600"/>
            <a:ext cx="8560292" cy="5333999"/>
          </a:xfrm>
        </p:spPr>
        <p:txBody>
          <a:bodyPr>
            <a:normAutofit/>
          </a:bodyPr>
          <a:lstStyle/>
          <a:p>
            <a:pPr lvl="0"/>
            <a:r>
              <a:rPr lang="en-US" sz="2600" dirty="0"/>
              <a:t>In the 5</a:t>
            </a:r>
            <a:r>
              <a:rPr lang="en-US" sz="2600" baseline="30000" dirty="0"/>
              <a:t>th</a:t>
            </a:r>
            <a:r>
              <a:rPr lang="en-US" sz="2600" dirty="0"/>
              <a:t> century (400s) </a:t>
            </a:r>
            <a:r>
              <a:rPr lang="en-US" sz="2600" dirty="0" smtClean="0"/>
              <a:t>Germanic </a:t>
            </a:r>
            <a:r>
              <a:rPr lang="en-US" sz="2600" dirty="0"/>
              <a:t>tribes invaded and overran the western half of the Roman Empire. </a:t>
            </a:r>
          </a:p>
          <a:p>
            <a:pPr lvl="0"/>
            <a:r>
              <a:rPr lang="en-US" sz="2600" dirty="0"/>
              <a:t>The collapse of the western Roman empire changed the </a:t>
            </a:r>
            <a:r>
              <a:rPr lang="en-US" sz="2600" dirty="0" smtClean="0"/>
              <a:t>economy, </a:t>
            </a:r>
            <a:r>
              <a:rPr lang="en-US" sz="2600" dirty="0"/>
              <a:t>government, and </a:t>
            </a:r>
            <a:r>
              <a:rPr lang="en-US" sz="2600" dirty="0" smtClean="0"/>
              <a:t>culture. </a:t>
            </a:r>
            <a:endParaRPr lang="en-US" sz="2600" dirty="0"/>
          </a:p>
          <a:p>
            <a:pPr lvl="0"/>
            <a:r>
              <a:rPr lang="en-US" sz="2600" dirty="0"/>
              <a:t>There was a disruption of </a:t>
            </a:r>
            <a:r>
              <a:rPr lang="en-US" sz="2600" dirty="0" smtClean="0"/>
              <a:t>trade, </a:t>
            </a:r>
            <a:r>
              <a:rPr lang="en-US" sz="2600" dirty="0"/>
              <a:t>a downfall of the importance of </a:t>
            </a:r>
            <a:r>
              <a:rPr lang="en-US" sz="2600" dirty="0" smtClean="0"/>
              <a:t>cities, </a:t>
            </a:r>
            <a:r>
              <a:rPr lang="en-US" sz="2600" dirty="0"/>
              <a:t>and the population Europe became more </a:t>
            </a:r>
            <a:r>
              <a:rPr lang="en-US" sz="2600" dirty="0" smtClean="0"/>
              <a:t>rural. </a:t>
            </a:r>
            <a:endParaRPr lang="en-US" sz="2600" dirty="0"/>
          </a:p>
          <a:p>
            <a:pPr lvl="0"/>
            <a:r>
              <a:rPr lang="en-US" sz="2600" dirty="0"/>
              <a:t>As the population shifted to rural areas there was a </a:t>
            </a:r>
            <a:r>
              <a:rPr lang="en-US" sz="2600" dirty="0" smtClean="0"/>
              <a:t>sharp decline </a:t>
            </a:r>
            <a:r>
              <a:rPr lang="en-US" sz="2600" dirty="0"/>
              <a:t>in </a:t>
            </a:r>
            <a:r>
              <a:rPr lang="en-US" sz="2600" dirty="0" smtClean="0"/>
              <a:t>learning. 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6554867" cy="1524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Clashes between the </a:t>
            </a:r>
            <a:br>
              <a:rPr lang="en-US" sz="3600" dirty="0" smtClean="0"/>
            </a:br>
            <a:r>
              <a:rPr lang="en-US" sz="3600" dirty="0" smtClean="0"/>
              <a:t>Pope and Kings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88" y="1600200"/>
            <a:ext cx="8762999" cy="4952999"/>
          </a:xfrm>
        </p:spPr>
        <p:txBody>
          <a:bodyPr>
            <a:noAutofit/>
          </a:bodyPr>
          <a:lstStyle/>
          <a:p>
            <a:pPr lvl="0"/>
            <a:r>
              <a:rPr lang="en-US" sz="2600" dirty="0"/>
              <a:t>By the mid 900s the Holy </a:t>
            </a:r>
            <a:r>
              <a:rPr lang="en-US" sz="2600" dirty="0" smtClean="0"/>
              <a:t>Roman </a:t>
            </a:r>
            <a:r>
              <a:rPr lang="en-US" sz="2600" dirty="0"/>
              <a:t>Empire was the most powerful state in Europe.</a:t>
            </a:r>
          </a:p>
          <a:p>
            <a:pPr lvl="0"/>
            <a:r>
              <a:rPr lang="en-US" sz="2600" dirty="0"/>
              <a:t>The church was closely tied to </a:t>
            </a:r>
            <a:r>
              <a:rPr lang="en-US" sz="2600" dirty="0" smtClean="0"/>
              <a:t>politics. </a:t>
            </a:r>
            <a:endParaRPr lang="en-US" sz="2600" dirty="0"/>
          </a:p>
          <a:p>
            <a:pPr lvl="0"/>
            <a:r>
              <a:rPr lang="en-US" sz="2600" dirty="0"/>
              <a:t>The Emperor had the power to appoint church </a:t>
            </a:r>
            <a:r>
              <a:rPr lang="en-US" sz="2600" dirty="0" smtClean="0"/>
              <a:t>officials </a:t>
            </a:r>
            <a:r>
              <a:rPr lang="en-US" sz="2600" dirty="0"/>
              <a:t>such as </a:t>
            </a:r>
            <a:r>
              <a:rPr lang="en-US" sz="2600" dirty="0" smtClean="0"/>
              <a:t>bishops.  </a:t>
            </a:r>
            <a:r>
              <a:rPr lang="en-US" sz="2600" dirty="0"/>
              <a:t>This was known as lay investitures.</a:t>
            </a:r>
          </a:p>
          <a:p>
            <a:pPr lvl="0"/>
            <a:r>
              <a:rPr lang="en-US" sz="2600" dirty="0"/>
              <a:t>In 1057 Pope </a:t>
            </a:r>
            <a:r>
              <a:rPr lang="en-US" sz="2600" dirty="0" smtClean="0"/>
              <a:t>Gregory VII </a:t>
            </a:r>
            <a:r>
              <a:rPr lang="en-US" sz="2600" dirty="0"/>
              <a:t>banned the practice. This upset the </a:t>
            </a:r>
            <a:r>
              <a:rPr lang="en-US" sz="2600" dirty="0" smtClean="0"/>
              <a:t>King Henry IV.  </a:t>
            </a:r>
            <a:endParaRPr lang="en-US" sz="2600" dirty="0"/>
          </a:p>
          <a:p>
            <a:pPr lvl="0"/>
            <a:r>
              <a:rPr lang="en-US" sz="2600" dirty="0"/>
              <a:t>As a result the two sides reached an agreement in which the </a:t>
            </a:r>
            <a:r>
              <a:rPr lang="en-US" sz="2600" dirty="0" smtClean="0"/>
              <a:t>Pope </a:t>
            </a:r>
            <a:r>
              <a:rPr lang="en-US" sz="2600" dirty="0"/>
              <a:t>would appoint the officials but the King could </a:t>
            </a:r>
            <a:r>
              <a:rPr lang="en-US" sz="2600" dirty="0" smtClean="0"/>
              <a:t>veto </a:t>
            </a:r>
            <a:r>
              <a:rPr lang="en-US" sz="2600" dirty="0"/>
              <a:t>the appointment.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98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tpm17038\Desktop\M005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71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0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6554867" cy="1524000"/>
          </a:xfrm>
        </p:spPr>
        <p:txBody>
          <a:bodyPr/>
          <a:lstStyle/>
          <a:p>
            <a:r>
              <a:rPr lang="en-US" sz="4000" dirty="0" smtClean="0"/>
              <a:t>The Crusades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" y="1295400"/>
            <a:ext cx="8407893" cy="4910329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/>
              <a:t>In 1093 </a:t>
            </a:r>
            <a:r>
              <a:rPr lang="en-US" sz="2800" dirty="0" smtClean="0"/>
              <a:t>Constantinople </a:t>
            </a:r>
            <a:r>
              <a:rPr lang="en-US" sz="2800" dirty="0"/>
              <a:t>was under attack from Muslim Turks.</a:t>
            </a:r>
          </a:p>
          <a:p>
            <a:pPr lvl="0"/>
            <a:r>
              <a:rPr lang="en-US" sz="2800" dirty="0"/>
              <a:t>Pope </a:t>
            </a:r>
            <a:r>
              <a:rPr lang="en-US" sz="2800" dirty="0" smtClean="0"/>
              <a:t>Urban II </a:t>
            </a:r>
            <a:r>
              <a:rPr lang="en-US" sz="2800" dirty="0"/>
              <a:t>called for “holy war” </a:t>
            </a:r>
            <a:r>
              <a:rPr lang="en-US" sz="2800" dirty="0" smtClean="0"/>
              <a:t>or a </a:t>
            </a:r>
            <a:r>
              <a:rPr lang="en-US" sz="2800" dirty="0"/>
              <a:t>crusade to take control </a:t>
            </a:r>
            <a:r>
              <a:rPr lang="en-US" sz="2800" dirty="0" smtClean="0"/>
              <a:t>of the holy lands.</a:t>
            </a:r>
            <a:endParaRPr lang="en-US" sz="2800" dirty="0"/>
          </a:p>
          <a:p>
            <a:pPr lvl="0"/>
            <a:r>
              <a:rPr lang="en-US" sz="2800" dirty="0"/>
              <a:t>Knights and </a:t>
            </a:r>
            <a:r>
              <a:rPr lang="en-US" sz="2800" dirty="0" smtClean="0"/>
              <a:t>commoners </a:t>
            </a:r>
            <a:r>
              <a:rPr lang="en-US" sz="2800" dirty="0"/>
              <a:t>alike went to the holy lands to capture Jerusalem. </a:t>
            </a:r>
          </a:p>
          <a:p>
            <a:pPr lvl="0"/>
            <a:r>
              <a:rPr lang="en-US" sz="2800" dirty="0"/>
              <a:t>There </a:t>
            </a:r>
            <a:r>
              <a:rPr lang="en-US" sz="2800" dirty="0" smtClean="0"/>
              <a:t>were4crusades </a:t>
            </a:r>
            <a:r>
              <a:rPr lang="en-US" sz="2800" dirty="0"/>
              <a:t>to the holy lands.  There was even a </a:t>
            </a:r>
            <a:r>
              <a:rPr lang="en-US" sz="2800" dirty="0" smtClean="0"/>
              <a:t>children's </a:t>
            </a:r>
            <a:r>
              <a:rPr lang="en-US" sz="2800" dirty="0"/>
              <a:t>crusade that began in 1212 in which 30,000 children were led by 12 year old Stephen of </a:t>
            </a:r>
            <a:r>
              <a:rPr lang="en-US" sz="2800" dirty="0" err="1"/>
              <a:t>Cloyes</a:t>
            </a:r>
            <a:r>
              <a:rPr lang="en-US" sz="28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tpm17038\Desktop\crusades_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3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tpm17038\Desktop\crusades09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45" y="0"/>
            <a:ext cx="53625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7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6554867" cy="1524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Lasting Effect </a:t>
            </a:r>
            <a:br>
              <a:rPr lang="en-US" sz="3600" dirty="0" smtClean="0"/>
            </a:br>
            <a:r>
              <a:rPr lang="en-US" sz="3600" dirty="0" smtClean="0"/>
              <a:t>of the Middle Ages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407893" cy="4834129"/>
          </a:xfrm>
        </p:spPr>
        <p:txBody>
          <a:bodyPr>
            <a:normAutofit fontScale="92500"/>
          </a:bodyPr>
          <a:lstStyle/>
          <a:p>
            <a:pPr lvl="0"/>
            <a:r>
              <a:rPr lang="en-US" sz="2800" dirty="0"/>
              <a:t>The middle ages saw the decline of </a:t>
            </a:r>
            <a:r>
              <a:rPr lang="en-US" sz="2800" dirty="0" smtClean="0"/>
              <a:t>learning </a:t>
            </a:r>
            <a:r>
              <a:rPr lang="en-US" sz="2800" dirty="0"/>
              <a:t>as well as the </a:t>
            </a:r>
            <a:r>
              <a:rPr lang="en-US" sz="2800" dirty="0" smtClean="0"/>
              <a:t>creation of </a:t>
            </a:r>
            <a:r>
              <a:rPr lang="en-US" sz="2800" dirty="0"/>
              <a:t>new nations.</a:t>
            </a:r>
          </a:p>
          <a:p>
            <a:pPr lvl="0"/>
            <a:r>
              <a:rPr lang="en-US" sz="2800" dirty="0"/>
              <a:t>A new form of governmental structure, </a:t>
            </a:r>
            <a:r>
              <a:rPr lang="en-US" sz="2800" dirty="0" smtClean="0"/>
              <a:t>feudalism, </a:t>
            </a:r>
            <a:r>
              <a:rPr lang="en-US" sz="2800" dirty="0"/>
              <a:t>began.</a:t>
            </a:r>
          </a:p>
          <a:p>
            <a:pPr lvl="0"/>
            <a:r>
              <a:rPr lang="en-US" sz="2800" dirty="0"/>
              <a:t>The </a:t>
            </a:r>
            <a:r>
              <a:rPr lang="en-US" sz="2800" dirty="0" smtClean="0"/>
              <a:t>population of </a:t>
            </a:r>
            <a:r>
              <a:rPr lang="en-US" sz="2800" dirty="0"/>
              <a:t>Europe was decimated by the </a:t>
            </a:r>
            <a:r>
              <a:rPr lang="en-US" sz="2800" dirty="0" smtClean="0"/>
              <a:t>Bubonic Plague, </a:t>
            </a:r>
            <a:r>
              <a:rPr lang="en-US" sz="2800" dirty="0"/>
              <a:t>in which 1/3 of the total population died. </a:t>
            </a:r>
          </a:p>
          <a:p>
            <a:pPr lvl="0"/>
            <a:r>
              <a:rPr lang="en-US" sz="2800" dirty="0"/>
              <a:t>The </a:t>
            </a:r>
            <a:r>
              <a:rPr lang="en-US" sz="2800" dirty="0" smtClean="0"/>
              <a:t>church became </a:t>
            </a:r>
            <a:r>
              <a:rPr lang="en-US" sz="2800" dirty="0"/>
              <a:t>more and more important. </a:t>
            </a:r>
          </a:p>
          <a:p>
            <a:pPr lvl="0"/>
            <a:r>
              <a:rPr lang="en-US" sz="2800" dirty="0"/>
              <a:t>Soon a new era known as the </a:t>
            </a:r>
            <a:r>
              <a:rPr lang="en-US" sz="2800" dirty="0" smtClean="0"/>
              <a:t>Renaissance </a:t>
            </a:r>
            <a:r>
              <a:rPr lang="en-US" sz="2800" dirty="0"/>
              <a:t>would usher in more changes.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800" dirty="0"/>
              <a:t>Only priests and other church officials were literate. </a:t>
            </a:r>
          </a:p>
          <a:p>
            <a:pPr lvl="0"/>
            <a:r>
              <a:rPr lang="en-US" sz="2800" dirty="0"/>
              <a:t>The Latin language was no longer spoken and understood but new languages such as French and Spanish emerged. </a:t>
            </a:r>
          </a:p>
          <a:p>
            <a:pPr lvl="0"/>
            <a:r>
              <a:rPr lang="en-US" sz="2800" dirty="0"/>
              <a:t>Governments changed: people were now loyal to a chief (lord) rather than public government and written law.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0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pm17038\Desktop\Invasions_of_the_Roman_Empir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" y="0"/>
            <a:ext cx="9183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3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pm17038\Desktop\aa_germanic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748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5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pm17038\Desktop\decline_r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1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1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6554867" cy="1524000"/>
          </a:xfrm>
        </p:spPr>
        <p:txBody>
          <a:bodyPr/>
          <a:lstStyle/>
          <a:p>
            <a:r>
              <a:rPr lang="en-US" sz="4000" dirty="0" smtClean="0"/>
              <a:t>Spread of Christianity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839199" cy="502919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dirty="0"/>
              <a:t>Germanic peoples were </a:t>
            </a:r>
            <a:r>
              <a:rPr lang="en-US" sz="2800" dirty="0" smtClean="0"/>
              <a:t>pagan.</a:t>
            </a:r>
            <a:endParaRPr lang="en-US" sz="2800" dirty="0"/>
          </a:p>
          <a:p>
            <a:pPr lvl="0"/>
            <a:r>
              <a:rPr lang="en-US" sz="2800" dirty="0"/>
              <a:t>As the Roman people spread so did the </a:t>
            </a:r>
            <a:r>
              <a:rPr lang="en-US" sz="2800" dirty="0" smtClean="0"/>
              <a:t>Christian </a:t>
            </a:r>
            <a:r>
              <a:rPr lang="en-US" sz="2800" dirty="0"/>
              <a:t>faith.</a:t>
            </a:r>
          </a:p>
          <a:p>
            <a:pPr lvl="0"/>
            <a:r>
              <a:rPr lang="en-US" sz="2800" dirty="0"/>
              <a:t>Under the leadership of the Frankish leader </a:t>
            </a:r>
            <a:r>
              <a:rPr lang="en-US" sz="2800" dirty="0" smtClean="0"/>
              <a:t>Clovis </a:t>
            </a:r>
            <a:r>
              <a:rPr lang="en-US" sz="2800" dirty="0"/>
              <a:t>Christianity began to spread to the Germanic people. </a:t>
            </a:r>
          </a:p>
          <a:p>
            <a:pPr lvl="0"/>
            <a:r>
              <a:rPr lang="en-US" sz="2800" dirty="0" smtClean="0"/>
              <a:t>Monasteries </a:t>
            </a:r>
            <a:r>
              <a:rPr lang="en-US" sz="2800" dirty="0"/>
              <a:t>were built to bring the Christian faith to new groups.  Monks and </a:t>
            </a:r>
            <a:r>
              <a:rPr lang="en-US" sz="2800" dirty="0" smtClean="0"/>
              <a:t>nuns </a:t>
            </a:r>
            <a:r>
              <a:rPr lang="en-US" sz="2800" dirty="0"/>
              <a:t>lived worked in the monasteries which became centers for </a:t>
            </a:r>
            <a:r>
              <a:rPr lang="en-US" sz="2800" dirty="0" smtClean="0"/>
              <a:t>learning. </a:t>
            </a:r>
            <a:endParaRPr lang="en-US" sz="2800" dirty="0"/>
          </a:p>
          <a:p>
            <a:pPr lvl="0"/>
            <a:r>
              <a:rPr lang="en-US" sz="2800" dirty="0"/>
              <a:t>In 732 the spread of </a:t>
            </a:r>
            <a:r>
              <a:rPr lang="en-US" sz="2800" dirty="0" smtClean="0"/>
              <a:t>Islam </a:t>
            </a:r>
            <a:r>
              <a:rPr lang="en-US" sz="2800" dirty="0"/>
              <a:t>was stopped at the Battle of </a:t>
            </a:r>
            <a:r>
              <a:rPr lang="en-US" sz="2800" dirty="0" smtClean="0"/>
              <a:t>Tours.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2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tpm17038\Desktop\François-Louis_Dejuinne_(1786-1844)_-_Clovis_roi_des_Francs_(465-5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0"/>
            <a:ext cx="5187777" cy="68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6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tpm17038\Desktop\glendalough-st-kevins-church-irl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"/>
            <a:ext cx="9144000" cy="685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pm17038\Desktop\L_Middle_Ages_-_Clu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2770"/>
            <a:ext cx="9128760" cy="685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4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661</Words>
  <Application>Microsoft Office PowerPoint</Application>
  <PresentationFormat>On-screen Show (4:3)</PresentationFormat>
  <Paragraphs>45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Wingdings 3</vt:lpstr>
      <vt:lpstr>iRespondQuestionMaster</vt:lpstr>
      <vt:lpstr>iRespondGraphMaster</vt:lpstr>
      <vt:lpstr>Slice</vt:lpstr>
      <vt:lpstr>The Middle Ages</vt:lpstr>
      <vt:lpstr>The Start of the Middle Ages</vt:lpstr>
      <vt:lpstr>PowerPoint Presentation</vt:lpstr>
      <vt:lpstr>PowerPoint Presentation</vt:lpstr>
      <vt:lpstr>PowerPoint Presentation</vt:lpstr>
      <vt:lpstr>PowerPoint Presentation</vt:lpstr>
      <vt:lpstr>Spread of Christianity </vt:lpstr>
      <vt:lpstr>PowerPoint Presentation</vt:lpstr>
      <vt:lpstr>PowerPoint Presentation</vt:lpstr>
      <vt:lpstr>PowerPoint Presentation</vt:lpstr>
      <vt:lpstr>PowerPoint Presentation</vt:lpstr>
      <vt:lpstr>Charlemagne’s Rule</vt:lpstr>
      <vt:lpstr>PowerPoint Presentation</vt:lpstr>
      <vt:lpstr>PowerPoint Presentation</vt:lpstr>
      <vt:lpstr>Emergence of Feudalism </vt:lpstr>
      <vt:lpstr>PowerPoint Presentation</vt:lpstr>
      <vt:lpstr>PowerPoint Presentation</vt:lpstr>
      <vt:lpstr>PowerPoint Presentation</vt:lpstr>
      <vt:lpstr>PowerPoint Presentation</vt:lpstr>
      <vt:lpstr>Clashes between the  Pope and Kings</vt:lpstr>
      <vt:lpstr>PowerPoint Presentation</vt:lpstr>
      <vt:lpstr>The Crusades</vt:lpstr>
      <vt:lpstr>PowerPoint Presentation</vt:lpstr>
      <vt:lpstr>PowerPoint Presentation</vt:lpstr>
      <vt:lpstr>The Lasting Effect  of the Middle Ages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Ages</dc:title>
  <dc:creator>Phillip Thurmond</dc:creator>
  <cp:lastModifiedBy>Lyndsay Fleming</cp:lastModifiedBy>
  <cp:revision>10</cp:revision>
  <dcterms:created xsi:type="dcterms:W3CDTF">2015-02-15T17:13:39Z</dcterms:created>
  <dcterms:modified xsi:type="dcterms:W3CDTF">2015-09-08T18:53:26Z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