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0" r:id="rId3"/>
  </p:sldMasterIdLst>
  <p:sldIdLst>
    <p:sldId id="256" r:id="rId4"/>
    <p:sldId id="257" r:id="rId5"/>
    <p:sldId id="265" r:id="rId6"/>
    <p:sldId id="258" r:id="rId7"/>
    <p:sldId id="266" r:id="rId8"/>
    <p:sldId id="259" r:id="rId9"/>
    <p:sldId id="267" r:id="rId10"/>
    <p:sldId id="260" r:id="rId11"/>
    <p:sldId id="268" r:id="rId12"/>
    <p:sldId id="261" r:id="rId13"/>
    <p:sldId id="269" r:id="rId14"/>
    <p:sldId id="262" r:id="rId15"/>
    <p:sldId id="270" r:id="rId16"/>
    <p:sldId id="263" r:id="rId17"/>
    <p:sldId id="271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3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3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31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71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04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84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2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30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75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76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2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71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34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94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54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75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35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89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99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05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2629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3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04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55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5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8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3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7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7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8202C7-CA38-4F8A-BB4E-68B5804A07F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D9CF0-D3F4-4831-B245-92CC0F36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2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7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37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61579B1-4703-4260-9BBE-3ABE2515FCA6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09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Reformation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80960" cy="1371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John Calvin and the Spread of Protestantism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200" dirty="0"/>
              <a:t>In 1536 a lawyer named </a:t>
            </a:r>
            <a:r>
              <a:rPr lang="en-US" sz="3200" dirty="0" smtClean="0"/>
              <a:t>John Calvin </a:t>
            </a:r>
            <a:r>
              <a:rPr lang="en-US" sz="3200" dirty="0"/>
              <a:t>published a work in which he argued that people cannot earn </a:t>
            </a:r>
            <a:r>
              <a:rPr lang="en-US" sz="3200" dirty="0" smtClean="0"/>
              <a:t>salvation </a:t>
            </a:r>
            <a:r>
              <a:rPr lang="en-US" sz="3200" dirty="0"/>
              <a:t>but instead God had already chosen. </a:t>
            </a:r>
          </a:p>
          <a:p>
            <a:pPr lvl="0"/>
            <a:r>
              <a:rPr lang="en-US" sz="3200" dirty="0"/>
              <a:t>This is known as </a:t>
            </a:r>
            <a:r>
              <a:rPr lang="en-US" sz="3200" dirty="0" smtClean="0"/>
              <a:t>predestination.  His </a:t>
            </a:r>
            <a:r>
              <a:rPr lang="en-US" sz="3200" dirty="0"/>
              <a:t>teachings are known as </a:t>
            </a:r>
            <a:r>
              <a:rPr lang="en-US" sz="3200" dirty="0" smtClean="0"/>
              <a:t>Calvinism. </a:t>
            </a:r>
            <a:endParaRPr lang="en-US" sz="3200" dirty="0"/>
          </a:p>
          <a:p>
            <a:pPr lvl="0"/>
            <a:r>
              <a:rPr lang="en-US" sz="3200" dirty="0"/>
              <a:t>A Scottish Preacher named John </a:t>
            </a:r>
            <a:r>
              <a:rPr lang="en-US" sz="3200" dirty="0" smtClean="0"/>
              <a:t>Knox </a:t>
            </a:r>
            <a:r>
              <a:rPr lang="en-US" sz="3200" dirty="0"/>
              <a:t>put Calvin’s teachings in to practice.  Knox’s followers became known as </a:t>
            </a:r>
            <a:r>
              <a:rPr lang="en-US" sz="3200" dirty="0" smtClean="0"/>
              <a:t>Presbyterians.  </a:t>
            </a:r>
          </a:p>
          <a:p>
            <a:pPr lvl="0"/>
            <a:r>
              <a:rPr lang="en-US" sz="3200" dirty="0" smtClean="0"/>
              <a:t>Groups </a:t>
            </a:r>
            <a:r>
              <a:rPr lang="en-US" sz="3200" dirty="0"/>
              <a:t>in Switzerland, the Netherlands, and France all adopted Calvin’s teachings.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pm17038\Desktop\MTE5NTU2MzE2MTcyNDg2MT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Catholic Reformation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 fontScale="92500"/>
          </a:bodyPr>
          <a:lstStyle/>
          <a:p>
            <a:pPr lvl="0"/>
            <a:r>
              <a:rPr lang="en-US" sz="3000" dirty="0"/>
              <a:t>At the same time as the Protestant Reformation </a:t>
            </a:r>
            <a:r>
              <a:rPr lang="en-US" sz="3000" dirty="0" smtClean="0"/>
              <a:t>Catholics </a:t>
            </a:r>
            <a:r>
              <a:rPr lang="en-US" sz="3000" dirty="0"/>
              <a:t>were seeking reforms in their own church, </a:t>
            </a:r>
            <a:r>
              <a:rPr lang="en-US" sz="3000" dirty="0" smtClean="0"/>
              <a:t>this is </a:t>
            </a:r>
            <a:r>
              <a:rPr lang="en-US" sz="3000" dirty="0"/>
              <a:t>known as the Catholic Reformation or the </a:t>
            </a:r>
            <a:r>
              <a:rPr lang="en-US" sz="3000" dirty="0" smtClean="0"/>
              <a:t>Counter </a:t>
            </a:r>
            <a:r>
              <a:rPr lang="en-US" sz="3000" dirty="0"/>
              <a:t>Reformation </a:t>
            </a:r>
            <a:endParaRPr lang="en-US" sz="4800" dirty="0"/>
          </a:p>
          <a:p>
            <a:pPr lvl="0"/>
            <a:r>
              <a:rPr lang="en-US" sz="3000" dirty="0"/>
              <a:t>In 1540 Pope Paul III created a new religious order called the Society of </a:t>
            </a:r>
            <a:r>
              <a:rPr lang="en-US" sz="3000" dirty="0" smtClean="0"/>
              <a:t>Jesus.  </a:t>
            </a:r>
            <a:r>
              <a:rPr lang="en-US" sz="3000" dirty="0"/>
              <a:t>Its members were called </a:t>
            </a:r>
            <a:r>
              <a:rPr lang="en-US" sz="3000" dirty="0" smtClean="0"/>
              <a:t>Jesuits. </a:t>
            </a:r>
            <a:endParaRPr lang="en-US" sz="4800" dirty="0"/>
          </a:p>
          <a:p>
            <a:pPr lvl="1"/>
            <a:r>
              <a:rPr lang="en-US" sz="2600" dirty="0"/>
              <a:t>The Jesuits were led by Ignatius of </a:t>
            </a:r>
            <a:r>
              <a:rPr lang="en-US" sz="2600" dirty="0" smtClean="0"/>
              <a:t>Loyola </a:t>
            </a:r>
            <a:r>
              <a:rPr lang="en-US" sz="2600" dirty="0"/>
              <a:t>who had dedicated himself to daily prayer, meditation, </a:t>
            </a:r>
            <a:r>
              <a:rPr lang="en-US" sz="2600" dirty="0" smtClean="0"/>
              <a:t>study. </a:t>
            </a:r>
            <a:endParaRPr lang="en-US" sz="4300" dirty="0"/>
          </a:p>
          <a:p>
            <a:pPr lvl="1"/>
            <a:r>
              <a:rPr lang="en-US" sz="2600" dirty="0"/>
              <a:t>The Jesuits had three main goals: create </a:t>
            </a:r>
            <a:r>
              <a:rPr lang="en-US" sz="2600" dirty="0" smtClean="0"/>
              <a:t>schools, </a:t>
            </a:r>
            <a:r>
              <a:rPr lang="en-US" sz="2600" dirty="0"/>
              <a:t>convert non-Christians to </a:t>
            </a:r>
            <a:r>
              <a:rPr lang="en-US" sz="2600" dirty="0" smtClean="0"/>
              <a:t>Catholicism, </a:t>
            </a:r>
            <a:r>
              <a:rPr lang="en-US" sz="2600" dirty="0"/>
              <a:t>and to stop the spread of </a:t>
            </a:r>
            <a:r>
              <a:rPr lang="en-US" sz="2600" dirty="0" smtClean="0"/>
              <a:t>Protestantism. </a:t>
            </a:r>
            <a:endParaRPr lang="en-US" sz="4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tpm17038\Desktop\Ignatius-of-Loyol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76"/>
            <a:ext cx="9144000" cy="693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0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42594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200" dirty="0"/>
              <a:t>Pope Paul III called for a meeting of bishops and cardinals to meet in </a:t>
            </a:r>
            <a:r>
              <a:rPr lang="en-US" sz="3200" dirty="0" smtClean="0"/>
              <a:t>Trent, </a:t>
            </a:r>
            <a:r>
              <a:rPr lang="en-US" sz="3200" dirty="0"/>
              <a:t>in northern Italy in 1545.  This meeting is known as the </a:t>
            </a:r>
            <a:r>
              <a:rPr lang="en-US" sz="3200" dirty="0" smtClean="0"/>
              <a:t>Council </a:t>
            </a:r>
            <a:r>
              <a:rPr lang="en-US" sz="3200" dirty="0"/>
              <a:t>of Trent. </a:t>
            </a:r>
            <a:endParaRPr lang="en-US" sz="4800" dirty="0"/>
          </a:p>
          <a:p>
            <a:pPr lvl="0"/>
            <a:r>
              <a:rPr lang="en-US" sz="3200" dirty="0"/>
              <a:t>The council met from 1545-1563 and were charged with </a:t>
            </a:r>
            <a:r>
              <a:rPr lang="en-US" sz="3200" dirty="0" smtClean="0"/>
              <a:t>reforming </a:t>
            </a:r>
            <a:r>
              <a:rPr lang="en-US" sz="3200" dirty="0"/>
              <a:t>the church. </a:t>
            </a:r>
            <a:endParaRPr lang="en-US" sz="4800" dirty="0"/>
          </a:p>
          <a:p>
            <a:pPr lvl="0"/>
            <a:r>
              <a:rPr lang="en-US" sz="3200" dirty="0"/>
              <a:t>They issued several doctrines that became church </a:t>
            </a:r>
            <a:r>
              <a:rPr lang="en-US" sz="3200" dirty="0" smtClean="0"/>
              <a:t>law. </a:t>
            </a:r>
            <a:endParaRPr lang="en-US" sz="4800" dirty="0"/>
          </a:p>
          <a:p>
            <a:pPr lvl="1"/>
            <a:r>
              <a:rPr lang="en-US" sz="2800" dirty="0"/>
              <a:t>The church’s interpretation of the </a:t>
            </a:r>
            <a:r>
              <a:rPr lang="en-US" sz="2800" dirty="0" smtClean="0"/>
              <a:t>Bible </a:t>
            </a:r>
            <a:r>
              <a:rPr lang="en-US" sz="2800" dirty="0"/>
              <a:t>was final</a:t>
            </a:r>
            <a:endParaRPr lang="en-US" sz="4400" dirty="0"/>
          </a:p>
          <a:p>
            <a:pPr lvl="1"/>
            <a:r>
              <a:rPr lang="en-US" sz="2800" dirty="0"/>
              <a:t>Faith and good work was needed for </a:t>
            </a:r>
            <a:r>
              <a:rPr lang="en-US" sz="2800" dirty="0" smtClean="0"/>
              <a:t>salvation</a:t>
            </a:r>
            <a:endParaRPr lang="en-US" sz="4400" dirty="0"/>
          </a:p>
          <a:p>
            <a:pPr lvl="1"/>
            <a:r>
              <a:rPr lang="en-US" sz="2800" dirty="0"/>
              <a:t>Bible and Church traditions were the authority </a:t>
            </a:r>
            <a:endParaRPr lang="en-US" sz="4400" dirty="0"/>
          </a:p>
          <a:p>
            <a:pPr lvl="1"/>
            <a:r>
              <a:rPr lang="en-US" sz="2800" dirty="0"/>
              <a:t>Indulgences were a valid expression of </a:t>
            </a:r>
            <a:r>
              <a:rPr lang="en-US" sz="2800" dirty="0" smtClean="0"/>
              <a:t>faith. 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tpm17038\Desktop\Concilio_Trento_Museo_Buonconsigl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6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0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9624"/>
            <a:ext cx="8229600" cy="1143000"/>
          </a:xfrm>
        </p:spPr>
        <p:txBody>
          <a:bodyPr/>
          <a:lstStyle/>
          <a:p>
            <a:r>
              <a:rPr lang="en-US" dirty="0" smtClean="0"/>
              <a:t>The Legacy of the Reformation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/>
          </a:bodyPr>
          <a:lstStyle/>
          <a:p>
            <a:pPr lvl="0"/>
            <a:r>
              <a:rPr lang="en-US" sz="3200" dirty="0"/>
              <a:t>The Reformation ended the </a:t>
            </a:r>
            <a:r>
              <a:rPr lang="en-US" sz="3200" dirty="0" smtClean="0"/>
              <a:t>cultural unity </a:t>
            </a:r>
            <a:r>
              <a:rPr lang="en-US" sz="3200" dirty="0"/>
              <a:t>of Europe </a:t>
            </a:r>
          </a:p>
          <a:p>
            <a:pPr lvl="0"/>
            <a:r>
              <a:rPr lang="en-US" sz="3200" dirty="0"/>
              <a:t>It promoted </a:t>
            </a:r>
            <a:r>
              <a:rPr lang="en-US" sz="3200" dirty="0" smtClean="0"/>
              <a:t>education which </a:t>
            </a:r>
            <a:r>
              <a:rPr lang="en-US" sz="3200" dirty="0"/>
              <a:t>caused the creation of schools and </a:t>
            </a:r>
            <a:r>
              <a:rPr lang="en-US" sz="3200" dirty="0" smtClean="0"/>
              <a:t>universities.</a:t>
            </a:r>
            <a:endParaRPr lang="en-US" sz="3200" dirty="0"/>
          </a:p>
          <a:p>
            <a:pPr lvl="0"/>
            <a:r>
              <a:rPr lang="en-US" sz="3200" dirty="0"/>
              <a:t>The Catholic faith became more </a:t>
            </a:r>
            <a:r>
              <a:rPr lang="en-US" sz="3200" dirty="0" smtClean="0"/>
              <a:t>unified.</a:t>
            </a:r>
            <a:endParaRPr lang="en-US" sz="3200" dirty="0"/>
          </a:p>
          <a:p>
            <a:pPr lvl="0"/>
            <a:r>
              <a:rPr lang="en-US" sz="3200" dirty="0"/>
              <a:t>As church authority declined it gave rise to modern </a:t>
            </a:r>
            <a:r>
              <a:rPr lang="en-US" sz="3200" dirty="0" smtClean="0"/>
              <a:t>nation-states. </a:t>
            </a:r>
            <a:endParaRPr lang="en-US" sz="3200" dirty="0"/>
          </a:p>
          <a:p>
            <a:pPr lvl="0"/>
            <a:r>
              <a:rPr lang="en-US" sz="3200" dirty="0"/>
              <a:t>It laid the ground work for a period of educational renaissance known as the </a:t>
            </a:r>
            <a:r>
              <a:rPr lang="en-US" sz="3200" dirty="0" smtClean="0"/>
              <a:t>Enlightenment.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Luther Challenges the Church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/>
              <a:t>By 1500 many in </a:t>
            </a:r>
            <a:r>
              <a:rPr lang="en-US" sz="2800" dirty="0" smtClean="0"/>
              <a:t>Europe </a:t>
            </a:r>
            <a:r>
              <a:rPr lang="en-US" sz="2800" dirty="0"/>
              <a:t>had become critical of the </a:t>
            </a:r>
            <a:r>
              <a:rPr lang="en-US" sz="2800" dirty="0" smtClean="0"/>
              <a:t>Catholic Church. </a:t>
            </a:r>
            <a:endParaRPr lang="en-US" sz="4400" dirty="0"/>
          </a:p>
          <a:p>
            <a:pPr lvl="0"/>
            <a:r>
              <a:rPr lang="en-US" sz="2800" dirty="0"/>
              <a:t>In 1517 a monk named </a:t>
            </a:r>
            <a:r>
              <a:rPr lang="en-US" sz="2800" dirty="0" smtClean="0"/>
              <a:t>Martin Luther </a:t>
            </a:r>
            <a:r>
              <a:rPr lang="en-US" sz="2800" dirty="0"/>
              <a:t>wrote a series of statements called the 95 </a:t>
            </a:r>
            <a:r>
              <a:rPr lang="en-US" sz="2800" dirty="0" smtClean="0"/>
              <a:t>Theses. </a:t>
            </a:r>
            <a:endParaRPr lang="en-US" sz="4400" dirty="0"/>
          </a:p>
          <a:p>
            <a:pPr lvl="0"/>
            <a:r>
              <a:rPr lang="en-US" sz="2800" dirty="0"/>
              <a:t>List of arguments against the practice of  </a:t>
            </a:r>
            <a:r>
              <a:rPr lang="en-US" sz="2800" dirty="0" smtClean="0"/>
              <a:t>indulgences; </a:t>
            </a:r>
            <a:r>
              <a:rPr lang="en-US" sz="2800" dirty="0"/>
              <a:t>payment to forgive </a:t>
            </a:r>
            <a:r>
              <a:rPr lang="en-US" sz="2800" dirty="0" smtClean="0"/>
              <a:t>sin. </a:t>
            </a:r>
            <a:endParaRPr lang="en-US" sz="4400" dirty="0"/>
          </a:p>
          <a:p>
            <a:pPr lvl="0"/>
            <a:r>
              <a:rPr lang="en-US" sz="2800" dirty="0"/>
              <a:t>Luther posted the list on </a:t>
            </a:r>
            <a:r>
              <a:rPr lang="en-US" sz="2800" dirty="0" smtClean="0"/>
              <a:t>church doors </a:t>
            </a:r>
            <a:r>
              <a:rPr lang="en-US" sz="2800" dirty="0"/>
              <a:t>in Wittenberg.</a:t>
            </a:r>
            <a:endParaRPr lang="en-US" sz="4400" dirty="0"/>
          </a:p>
          <a:p>
            <a:pPr lvl="0"/>
            <a:r>
              <a:rPr lang="en-US" sz="2800" dirty="0"/>
              <a:t>3 main teachings:</a:t>
            </a:r>
            <a:endParaRPr lang="en-US" sz="4400" dirty="0"/>
          </a:p>
          <a:p>
            <a:pPr lvl="1"/>
            <a:r>
              <a:rPr lang="en-US" sz="2400" dirty="0" smtClean="0"/>
              <a:t>Salvation came </a:t>
            </a:r>
            <a:r>
              <a:rPr lang="en-US" sz="2400" dirty="0"/>
              <a:t>from faith in God’s forgiveness</a:t>
            </a:r>
            <a:endParaRPr lang="en-US" sz="4000" dirty="0"/>
          </a:p>
          <a:p>
            <a:pPr lvl="1"/>
            <a:r>
              <a:rPr lang="en-US" sz="2400" dirty="0"/>
              <a:t>Church teachings should be based on the </a:t>
            </a:r>
            <a:r>
              <a:rPr lang="en-US" sz="2400" dirty="0" smtClean="0"/>
              <a:t>Bible </a:t>
            </a:r>
            <a:r>
              <a:rPr lang="en-US" sz="2400" dirty="0"/>
              <a:t>and the </a:t>
            </a:r>
            <a:r>
              <a:rPr lang="en-US" sz="2400" dirty="0" smtClean="0"/>
              <a:t>Pope </a:t>
            </a:r>
            <a:r>
              <a:rPr lang="en-US" sz="2400" dirty="0"/>
              <a:t>and </a:t>
            </a:r>
            <a:r>
              <a:rPr lang="en-US" sz="2400" dirty="0" smtClean="0"/>
              <a:t>Church </a:t>
            </a:r>
            <a:r>
              <a:rPr lang="en-US" sz="2400" dirty="0"/>
              <a:t>traditions were false.</a:t>
            </a:r>
            <a:endParaRPr lang="en-US" sz="4000" dirty="0"/>
          </a:p>
          <a:p>
            <a:pPr lvl="1"/>
            <a:r>
              <a:rPr lang="en-US" sz="2400" dirty="0"/>
              <a:t>All people of faith were </a:t>
            </a:r>
            <a:r>
              <a:rPr lang="en-US" sz="2400" dirty="0" smtClean="0"/>
              <a:t>equal </a:t>
            </a:r>
            <a:r>
              <a:rPr lang="en-US" sz="2400" dirty="0"/>
              <a:t>so priests were not needed. </a:t>
            </a:r>
            <a:endParaRPr lang="en-US" sz="4000" dirty="0"/>
          </a:p>
          <a:p>
            <a:pPr lvl="0"/>
            <a:r>
              <a:rPr lang="en-US" sz="2800" dirty="0"/>
              <a:t>Luther’s teachings and actions start the </a:t>
            </a:r>
            <a:r>
              <a:rPr lang="en-US" sz="2800" dirty="0" smtClean="0"/>
              <a:t>Reformation. 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pm17038\Desktop\Lucas_Cranach_d.Ä._(Werkst.)_-_Porträt_des_Martin_Luther_(Lutherhaus_Wittenberg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1869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pm17038\Desktop\6a00e54fce13cf88340168eb7585c0970c-800w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pm17038\Desktop\the-famous-do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934200" cy="69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4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Rise of Protestantism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791200"/>
          </a:xfrm>
        </p:spPr>
        <p:txBody>
          <a:bodyPr>
            <a:normAutofit fontScale="92500"/>
          </a:bodyPr>
          <a:lstStyle/>
          <a:p>
            <a:pPr lvl="0"/>
            <a:r>
              <a:rPr lang="en-US" sz="2600" dirty="0" smtClean="0"/>
              <a:t>In 1520 Pope Leo X excommunicated, kicked out of the Church, Martin Luther after viewing him as a threat. </a:t>
            </a:r>
          </a:p>
          <a:p>
            <a:pPr lvl="0"/>
            <a:r>
              <a:rPr lang="en-US" sz="2600" dirty="0" smtClean="0"/>
              <a:t>Holy Roman Emperor Charles V ordered Luther to recant, take back his statements.  Luther refused and was branded an outlaw by the Edict of Worms.</a:t>
            </a:r>
          </a:p>
          <a:p>
            <a:pPr lvl="0"/>
            <a:r>
              <a:rPr lang="en-US" sz="2600" dirty="0" smtClean="0"/>
              <a:t>By 1529 some German princes were loyal to Luther and some remained loyal to the Pope. </a:t>
            </a:r>
          </a:p>
          <a:p>
            <a:pPr lvl="0"/>
            <a:r>
              <a:rPr lang="en-US" sz="2600" dirty="0" smtClean="0"/>
              <a:t>Those that were loyal to Luther became known as Protestants.  Later this term came to mean any Christian that is not Catholic. </a:t>
            </a:r>
          </a:p>
          <a:p>
            <a:pPr lvl="0"/>
            <a:r>
              <a:rPr lang="en-US" sz="2600" dirty="0" smtClean="0"/>
              <a:t>Soon after the German princes were at war with each other and in 1555 Charles V made peace.  Each Prince could determine the official religion in his state.  This is known as the Peace of Augsburg.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731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pm17038\Desktop\Pope-leo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-16626"/>
            <a:ext cx="4572002" cy="68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pm17038\Desktop\charles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0"/>
            <a:ext cx="4581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1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Henry VIII and Protestantism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715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000" dirty="0"/>
              <a:t>England’s King Henry VIII was a devout </a:t>
            </a:r>
            <a:r>
              <a:rPr lang="en-US" sz="3000" dirty="0" smtClean="0"/>
              <a:t>Catholic </a:t>
            </a:r>
            <a:r>
              <a:rPr lang="en-US" sz="3000" dirty="0"/>
              <a:t>but his wife Catherine of Aragon could not give him a </a:t>
            </a:r>
            <a:r>
              <a:rPr lang="en-US" sz="3000" dirty="0" smtClean="0"/>
              <a:t>son </a:t>
            </a:r>
            <a:r>
              <a:rPr lang="en-US" sz="3000" dirty="0"/>
              <a:t>and the heir to the throne.  So he wanted a divorce in 1527.</a:t>
            </a:r>
          </a:p>
          <a:p>
            <a:pPr lvl="0"/>
            <a:r>
              <a:rPr lang="en-US" sz="3000" dirty="0"/>
              <a:t>The </a:t>
            </a:r>
            <a:r>
              <a:rPr lang="en-US" sz="3000" dirty="0" smtClean="0"/>
              <a:t>Pope </a:t>
            </a:r>
            <a:r>
              <a:rPr lang="en-US" sz="3000" dirty="0"/>
              <a:t>would not grant the divorce in fear of upsetting the Holy Roman Emperor Charles V who was </a:t>
            </a:r>
            <a:r>
              <a:rPr lang="en-US" sz="3000" dirty="0" smtClean="0"/>
              <a:t>Catherine's uncle. </a:t>
            </a:r>
            <a:endParaRPr lang="en-US" sz="3000" dirty="0"/>
          </a:p>
          <a:p>
            <a:pPr lvl="0"/>
            <a:r>
              <a:rPr lang="en-US" sz="3000" dirty="0"/>
              <a:t>Henry </a:t>
            </a:r>
            <a:r>
              <a:rPr lang="en-US" sz="3000" dirty="0" smtClean="0"/>
              <a:t>broke </a:t>
            </a:r>
            <a:r>
              <a:rPr lang="en-US" sz="3000" dirty="0"/>
              <a:t>away from the Pope and he and parliament appointed Henry the head of the church in </a:t>
            </a:r>
            <a:r>
              <a:rPr lang="en-US" sz="3000" dirty="0" smtClean="0"/>
              <a:t>England. </a:t>
            </a:r>
            <a:endParaRPr lang="en-US" sz="3000" dirty="0"/>
          </a:p>
          <a:p>
            <a:pPr lvl="0"/>
            <a:r>
              <a:rPr lang="en-US" sz="3000" dirty="0"/>
              <a:t>Henry remarried but did not have son but instead a </a:t>
            </a:r>
            <a:r>
              <a:rPr lang="en-US" sz="3000" dirty="0" smtClean="0"/>
              <a:t>daughter, Elizabeth.  </a:t>
            </a:r>
            <a:r>
              <a:rPr lang="en-US" sz="3000" dirty="0"/>
              <a:t>He remarried again and finally had a son named Edward. King Henry VII remarried 3 more times.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pm17038\Desktop\henry8154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"/>
            <a:ext cx="670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pm17038\Desktop\752744347_fd77aa46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"/>
            <a:ext cx="9144000" cy="68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14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en-US" sz="3200" dirty="0" smtClean="0"/>
              <a:t>When Henry died his son became king but died just six years later. During this time England officially became protestant. </a:t>
            </a:r>
          </a:p>
          <a:p>
            <a:pPr lvl="0"/>
            <a:r>
              <a:rPr lang="en-US" sz="3200" dirty="0" smtClean="0"/>
              <a:t>Mary I returned England to the Catholic church and then her sister Elizabeth I returned the country to Protestantism. </a:t>
            </a:r>
          </a:p>
          <a:p>
            <a:pPr lvl="0"/>
            <a:r>
              <a:rPr lang="en-US" sz="3200" dirty="0" smtClean="0"/>
              <a:t>Elizabeth I and parliament created the Anglican Church or the Church of England in 1559.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C:\Users\tpm17038\Desktop\Maria_Tudo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tpm17038\Desktop\elizabeth_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98"/>
            <a:ext cx="9144000" cy="68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01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733</Words>
  <Application>Microsoft Office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iRespondQuestionMaster</vt:lpstr>
      <vt:lpstr>iRespondGraphMaster</vt:lpstr>
      <vt:lpstr>Savon</vt:lpstr>
      <vt:lpstr>The Reformation </vt:lpstr>
      <vt:lpstr>Luther Challenges the Church </vt:lpstr>
      <vt:lpstr>PowerPoint Presentation</vt:lpstr>
      <vt:lpstr>Rise of Protestantism </vt:lpstr>
      <vt:lpstr>PowerPoint Presentation</vt:lpstr>
      <vt:lpstr>Henry VIII and Protestantism </vt:lpstr>
      <vt:lpstr>PowerPoint Presentation</vt:lpstr>
      <vt:lpstr>PowerPoint Presentation</vt:lpstr>
      <vt:lpstr>PowerPoint Presentation</vt:lpstr>
      <vt:lpstr>John Calvin and the Spread of Protestantism </vt:lpstr>
      <vt:lpstr>PowerPoint Presentation</vt:lpstr>
      <vt:lpstr>The Catholic Reformation </vt:lpstr>
      <vt:lpstr>PowerPoint Presentation</vt:lpstr>
      <vt:lpstr>PowerPoint Presentation</vt:lpstr>
      <vt:lpstr>PowerPoint Presentation</vt:lpstr>
      <vt:lpstr>The Legacy of the Reformation 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Reformation </dc:title>
  <dc:creator>Phillip Thurmond</dc:creator>
  <cp:lastModifiedBy>Lyndsay Fleming</cp:lastModifiedBy>
  <cp:revision>10</cp:revision>
  <dcterms:created xsi:type="dcterms:W3CDTF">2015-02-22T16:35:30Z</dcterms:created>
  <dcterms:modified xsi:type="dcterms:W3CDTF">2015-09-10T15:16:01Z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