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8" r:id="rId2"/>
  </p:sldMasterIdLst>
  <p:sldIdLst>
    <p:sldId id="256" r:id="rId3"/>
    <p:sldId id="257" r:id="rId4"/>
    <p:sldId id="258" r:id="rId5"/>
    <p:sldId id="266" r:id="rId6"/>
    <p:sldId id="267" r:id="rId7"/>
    <p:sldId id="269" r:id="rId8"/>
    <p:sldId id="259" r:id="rId9"/>
    <p:sldId id="260" r:id="rId10"/>
    <p:sldId id="268" r:id="rId11"/>
    <p:sldId id="270" r:id="rId12"/>
    <p:sldId id="261" r:id="rId13"/>
    <p:sldId id="271" r:id="rId14"/>
    <p:sldId id="273" r:id="rId15"/>
    <p:sldId id="272" r:id="rId16"/>
    <p:sldId id="274" r:id="rId17"/>
    <p:sldId id="262" r:id="rId18"/>
    <p:sldId id="275" r:id="rId19"/>
    <p:sldId id="263" r:id="rId20"/>
    <p:sldId id="264" r:id="rId21"/>
    <p:sldId id="276" r:id="rId22"/>
    <p:sldId id="277" r:id="rId23"/>
    <p:sldId id="265" r:id="rId24"/>
    <p:sldId id="281" r:id="rId25"/>
    <p:sldId id="278" r:id="rId26"/>
    <p:sldId id="28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3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6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9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2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9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39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43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9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63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36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23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9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ABAE9-F00B-409D-8126-DB0B1D6FA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32553-C546-4888-9FCF-46321874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8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0C00397A-3C72-42FB-BFE2-D4838F2BD258}" type="datetimeFigureOut">
              <a:rPr lang="en-US" dirty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Renaissance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416630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629" y="0"/>
            <a:ext cx="9293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928" y="609600"/>
            <a:ext cx="7024744" cy="1143000"/>
          </a:xfrm>
        </p:spPr>
        <p:txBody>
          <a:bodyPr/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305800" cy="4953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Art was </a:t>
            </a:r>
            <a:r>
              <a:rPr lang="en-US" sz="2800" dirty="0" smtClean="0"/>
              <a:t>revolutionized </a:t>
            </a:r>
            <a:r>
              <a:rPr lang="en-US" sz="2800" dirty="0"/>
              <a:t>(changed) during the Italian Renaissance. </a:t>
            </a:r>
          </a:p>
          <a:p>
            <a:pPr lvl="0"/>
            <a:r>
              <a:rPr lang="en-US" sz="2800" dirty="0"/>
              <a:t>Artist used new techniques such as </a:t>
            </a:r>
            <a:r>
              <a:rPr lang="en-US" sz="2800" dirty="0" smtClean="0"/>
              <a:t>perspective </a:t>
            </a:r>
            <a:r>
              <a:rPr lang="en-US" sz="2800" dirty="0"/>
              <a:t>and </a:t>
            </a:r>
            <a:r>
              <a:rPr lang="en-US" sz="2800" dirty="0" smtClean="0"/>
              <a:t>realism. </a:t>
            </a:r>
            <a:endParaRPr lang="en-US" sz="2800" dirty="0"/>
          </a:p>
          <a:p>
            <a:pPr lvl="0"/>
            <a:r>
              <a:rPr lang="en-US" sz="2800" dirty="0"/>
              <a:t>Michelangelo and Donatello both utilized realism to portray the human </a:t>
            </a:r>
            <a:r>
              <a:rPr lang="en-US" sz="2800" dirty="0" smtClean="0"/>
              <a:t>body. </a:t>
            </a:r>
            <a:endParaRPr lang="en-US" sz="2800" dirty="0"/>
          </a:p>
          <a:p>
            <a:pPr lvl="0"/>
            <a:r>
              <a:rPr lang="en-US" sz="2800" dirty="0"/>
              <a:t>Leonardo da Vinci was a painter and </a:t>
            </a:r>
            <a:r>
              <a:rPr lang="en-US" sz="2800" dirty="0" smtClean="0"/>
              <a:t>inventor </a:t>
            </a:r>
            <a:r>
              <a:rPr lang="en-US" sz="2800" dirty="0"/>
              <a:t>who created works such as the </a:t>
            </a:r>
            <a:r>
              <a:rPr lang="en-US" sz="2800" i="1" dirty="0"/>
              <a:t>Mona Lisa </a:t>
            </a:r>
            <a:r>
              <a:rPr lang="en-US" sz="2800" dirty="0"/>
              <a:t>and </a:t>
            </a:r>
            <a:r>
              <a:rPr lang="en-US" sz="2800" i="1" dirty="0"/>
              <a:t>Last Super</a:t>
            </a:r>
            <a:r>
              <a:rPr lang="en-US" sz="2800" dirty="0"/>
              <a:t> and sketched drawings of </a:t>
            </a:r>
            <a:r>
              <a:rPr lang="en-US" sz="2800" dirty="0" smtClean="0"/>
              <a:t>machines   </a:t>
            </a:r>
            <a:r>
              <a:rPr lang="en-US" sz="2800" dirty="0"/>
              <a:t>hundreds of years before their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tpm17038\Desktop\michelangelo-sculptures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pm17038\Desktop\leonardo-da-vi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61345"/>
            <a:ext cx="6107084" cy="69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pm17038\Desktop\1376059845000-Mona-Lis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pm17038\Desktop\MonaLisa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pm17038\Desktop\Leonardo_da_Vinci_-_Ultima_cena_-_ca_1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1" y="0"/>
            <a:ext cx="9155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pm17038\Desktop\sistine-chap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pm17038\Desktop\Leonardo_t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" y="8626"/>
            <a:ext cx="9146222" cy="68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pm17038\Desktop\leonardo-da-vinci-inventions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" y="0"/>
            <a:ext cx="9102789" cy="68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1143000"/>
          </a:xfrm>
        </p:spPr>
        <p:txBody>
          <a:bodyPr/>
          <a:lstStyle/>
          <a:p>
            <a:r>
              <a:rPr lang="en-US" dirty="0" smtClean="0"/>
              <a:t>Renaissance 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186108" cy="4572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Renaissance writers began to write for </a:t>
            </a:r>
            <a:r>
              <a:rPr lang="en-US" sz="2400" dirty="0" smtClean="0"/>
              <a:t>self-expression </a:t>
            </a:r>
            <a:r>
              <a:rPr lang="en-US" sz="2400" dirty="0"/>
              <a:t>and to portray the </a:t>
            </a:r>
            <a:r>
              <a:rPr lang="en-US" sz="2400" dirty="0" smtClean="0"/>
              <a:t>individual.</a:t>
            </a:r>
            <a:endParaRPr lang="en-US" sz="2400" dirty="0"/>
          </a:p>
          <a:p>
            <a:pPr lvl="0"/>
            <a:r>
              <a:rPr lang="en-US" sz="2400" dirty="0"/>
              <a:t>This becomes the </a:t>
            </a:r>
            <a:r>
              <a:rPr lang="en-US" sz="2400" dirty="0" smtClean="0"/>
              <a:t>foundation </a:t>
            </a:r>
            <a:r>
              <a:rPr lang="en-US" sz="2400" dirty="0"/>
              <a:t>for </a:t>
            </a:r>
            <a:r>
              <a:rPr lang="en-US" sz="2400" dirty="0" smtClean="0"/>
              <a:t>modern </a:t>
            </a:r>
            <a:r>
              <a:rPr lang="en-US" sz="2400" dirty="0"/>
              <a:t>writers. </a:t>
            </a:r>
          </a:p>
          <a:p>
            <a:pPr lvl="0"/>
            <a:r>
              <a:rPr lang="en-US" sz="2400" dirty="0"/>
              <a:t>Writers also wrote to </a:t>
            </a:r>
            <a:r>
              <a:rPr lang="en-US" sz="2400" dirty="0" smtClean="0"/>
              <a:t>advise </a:t>
            </a:r>
            <a:r>
              <a:rPr lang="en-US" sz="2400" dirty="0"/>
              <a:t>others.  </a:t>
            </a:r>
            <a:r>
              <a:rPr lang="en-US" sz="2400" dirty="0" err="1"/>
              <a:t>Niccolò</a:t>
            </a:r>
            <a:r>
              <a:rPr lang="en-US" sz="2400" dirty="0"/>
              <a:t> Machiavelli  wrote </a:t>
            </a:r>
            <a:r>
              <a:rPr lang="en-US" sz="2400" i="1" dirty="0" smtClean="0"/>
              <a:t>The Prince</a:t>
            </a:r>
            <a:r>
              <a:rPr lang="en-US" sz="2400" dirty="0" smtClean="0"/>
              <a:t> </a:t>
            </a:r>
            <a:r>
              <a:rPr lang="en-US" sz="2400" dirty="0"/>
              <a:t>in which he advises rulers on how to </a:t>
            </a:r>
            <a:r>
              <a:rPr lang="en-US" sz="2400" dirty="0" smtClean="0"/>
              <a:t>gain </a:t>
            </a:r>
            <a:r>
              <a:rPr lang="en-US" sz="2400" dirty="0"/>
              <a:t>and </a:t>
            </a:r>
            <a:r>
              <a:rPr lang="en-US" sz="2400" dirty="0" smtClean="0"/>
              <a:t>keep </a:t>
            </a:r>
            <a:r>
              <a:rPr lang="en-US" sz="2400" dirty="0"/>
              <a:t>power. </a:t>
            </a:r>
          </a:p>
          <a:p>
            <a:pPr lvl="1"/>
            <a:r>
              <a:rPr lang="en-US" sz="2000" dirty="0"/>
              <a:t>He says that a ruler must be willing to </a:t>
            </a:r>
            <a:r>
              <a:rPr lang="en-US" sz="2000" dirty="0" smtClean="0"/>
              <a:t>trick his </a:t>
            </a:r>
            <a:r>
              <a:rPr lang="en-US" sz="2000" dirty="0"/>
              <a:t>enemies and his own people for the good of the state.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pm17038\Desktop\1C6883404-tdy-130411-HLT-Machiavelli.blocks_desktop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12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Renaissance Moves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2133600"/>
            <a:ext cx="7109908" cy="44196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By the mid </a:t>
            </a:r>
            <a:r>
              <a:rPr lang="en-US" sz="2400" dirty="0" smtClean="0"/>
              <a:t>1400s </a:t>
            </a:r>
            <a:r>
              <a:rPr lang="en-US" sz="2400" dirty="0"/>
              <a:t>(15</a:t>
            </a:r>
            <a:r>
              <a:rPr lang="en-US" sz="2400" baseline="30000" dirty="0"/>
              <a:t>th </a:t>
            </a:r>
            <a:r>
              <a:rPr lang="en-US" sz="2400" dirty="0"/>
              <a:t>century) the Renaissance had spread from Italy and reached northern </a:t>
            </a:r>
            <a:r>
              <a:rPr lang="en-US" sz="2400" dirty="0" smtClean="0"/>
              <a:t>Europe. </a:t>
            </a:r>
            <a:endParaRPr lang="en-US" sz="2400" dirty="0"/>
          </a:p>
          <a:p>
            <a:pPr lvl="0"/>
            <a:r>
              <a:rPr lang="en-US" sz="2400" dirty="0"/>
              <a:t>As the movement spread north so too did the </a:t>
            </a:r>
            <a:r>
              <a:rPr lang="en-US" sz="2400" dirty="0" smtClean="0"/>
              <a:t>artistic </a:t>
            </a:r>
            <a:r>
              <a:rPr lang="en-US" sz="2400" dirty="0"/>
              <a:t>techniques. </a:t>
            </a:r>
          </a:p>
          <a:p>
            <a:pPr lvl="0"/>
            <a:r>
              <a:rPr lang="en-US" sz="2400" dirty="0"/>
              <a:t>Writers were critical of the </a:t>
            </a:r>
            <a:r>
              <a:rPr lang="en-US" sz="2400" dirty="0" smtClean="0"/>
              <a:t>Christian </a:t>
            </a:r>
            <a:r>
              <a:rPr lang="en-US" sz="2400" dirty="0"/>
              <a:t>church and began to push for reforms, mainly in </a:t>
            </a:r>
            <a:r>
              <a:rPr lang="en-US" sz="2400" dirty="0" smtClean="0"/>
              <a:t>education. </a:t>
            </a:r>
            <a:endParaRPr lang="en-US" sz="2400" dirty="0"/>
          </a:p>
          <a:p>
            <a:pPr lvl="1"/>
            <a:r>
              <a:rPr lang="en-US" sz="2000" dirty="0"/>
              <a:t>One such writer was Thomas More of </a:t>
            </a:r>
            <a:r>
              <a:rPr lang="en-US" sz="2000" dirty="0" smtClean="0"/>
              <a:t>England. </a:t>
            </a:r>
            <a:r>
              <a:rPr lang="en-US" sz="2000" dirty="0"/>
              <a:t>In 1509 he wrote a book called </a:t>
            </a:r>
            <a:r>
              <a:rPr lang="en-US" sz="2000" u="sng" dirty="0" smtClean="0"/>
              <a:t>Utopia</a:t>
            </a:r>
            <a:r>
              <a:rPr lang="en-US" sz="2000" dirty="0" smtClean="0"/>
              <a:t>. </a:t>
            </a:r>
            <a:r>
              <a:rPr lang="en-US" sz="2000" dirty="0"/>
              <a:t>It was a depiction of an ideal society.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The Elizabethan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153400" cy="43434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By the mid-1500s (16</a:t>
            </a:r>
            <a:r>
              <a:rPr lang="en-US" sz="2400" baseline="30000" dirty="0"/>
              <a:t>th</a:t>
            </a:r>
            <a:r>
              <a:rPr lang="en-US" sz="2400" dirty="0"/>
              <a:t> century) the Renaissance had reached </a:t>
            </a:r>
            <a:r>
              <a:rPr lang="en-US" sz="2400" dirty="0" smtClean="0"/>
              <a:t>England. </a:t>
            </a:r>
            <a:endParaRPr lang="en-US" sz="2400" dirty="0"/>
          </a:p>
          <a:p>
            <a:pPr lvl="0"/>
            <a:r>
              <a:rPr lang="en-US" sz="2400" dirty="0"/>
              <a:t>This period was named for Queen </a:t>
            </a:r>
            <a:r>
              <a:rPr lang="en-US" sz="2400" dirty="0" smtClean="0"/>
              <a:t>Elizabeth I </a:t>
            </a:r>
            <a:r>
              <a:rPr lang="en-US" sz="2400" dirty="0"/>
              <a:t>who ruled from 1558-1603. </a:t>
            </a:r>
          </a:p>
          <a:p>
            <a:pPr lvl="0"/>
            <a:r>
              <a:rPr lang="en-US" sz="2400" dirty="0"/>
              <a:t>She helped develop English </a:t>
            </a:r>
            <a:r>
              <a:rPr lang="en-US" sz="2400" dirty="0" smtClean="0"/>
              <a:t>art and literature. </a:t>
            </a:r>
            <a:endParaRPr lang="en-US" sz="2400" dirty="0"/>
          </a:p>
          <a:p>
            <a:pPr lvl="0"/>
            <a:r>
              <a:rPr lang="en-US" sz="2400" dirty="0"/>
              <a:t>The most famous of the Elizabethan writers was William </a:t>
            </a:r>
            <a:r>
              <a:rPr lang="en-US" sz="2400" dirty="0" smtClean="0"/>
              <a:t>Shakespeare.</a:t>
            </a:r>
            <a:endParaRPr lang="en-US" sz="2400" dirty="0"/>
          </a:p>
          <a:p>
            <a:pPr lvl="1"/>
            <a:r>
              <a:rPr lang="en-US" sz="2000" dirty="0"/>
              <a:t>He was born in </a:t>
            </a:r>
            <a:r>
              <a:rPr lang="en-US" sz="2000" dirty="0" smtClean="0"/>
              <a:t>1564 </a:t>
            </a:r>
            <a:r>
              <a:rPr lang="en-US" sz="2000" dirty="0"/>
              <a:t>in Stratford-upon-Avon.  </a:t>
            </a:r>
          </a:p>
          <a:p>
            <a:pPr lvl="1"/>
            <a:r>
              <a:rPr lang="en-US" sz="2000" dirty="0"/>
              <a:t>He used classical </a:t>
            </a:r>
            <a:r>
              <a:rPr lang="en-US" sz="2000" dirty="0" smtClean="0"/>
              <a:t>Greek stories </a:t>
            </a:r>
            <a:r>
              <a:rPr lang="en-US" sz="2000" dirty="0"/>
              <a:t>as his </a:t>
            </a:r>
            <a:r>
              <a:rPr lang="en-US" sz="2000" dirty="0" smtClean="0"/>
              <a:t>model and </a:t>
            </a:r>
            <a:r>
              <a:rPr lang="en-US" sz="2000" dirty="0"/>
              <a:t>inspiration.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08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Birth of the Renaissance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109908" cy="4156229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Renaissance began in </a:t>
            </a:r>
            <a:r>
              <a:rPr lang="en-US" sz="2800" dirty="0" smtClean="0"/>
              <a:t>Italy </a:t>
            </a:r>
            <a:r>
              <a:rPr lang="en-US" sz="2800" dirty="0"/>
              <a:t>and lasted from 1300 to 1600. </a:t>
            </a:r>
          </a:p>
          <a:p>
            <a:pPr lvl="0"/>
            <a:r>
              <a:rPr lang="en-US" sz="2800" dirty="0"/>
              <a:t>Renaissance means </a:t>
            </a:r>
            <a:r>
              <a:rPr lang="en-US" sz="2800" dirty="0" smtClean="0"/>
              <a:t>rebirth. </a:t>
            </a:r>
            <a:endParaRPr lang="en-US" sz="2800" dirty="0"/>
          </a:p>
          <a:p>
            <a:pPr lvl="0"/>
            <a:r>
              <a:rPr lang="en-US" sz="2800" dirty="0"/>
              <a:t>The Italian Renaissance was a revival or art, </a:t>
            </a:r>
            <a:r>
              <a:rPr lang="en-US" sz="2800" dirty="0" smtClean="0"/>
              <a:t>learning, </a:t>
            </a:r>
            <a:r>
              <a:rPr lang="en-US" sz="2800" dirty="0"/>
              <a:t>and a return to a culture that mirrored that of classical </a:t>
            </a:r>
            <a:r>
              <a:rPr lang="en-US" sz="2800" dirty="0" smtClean="0"/>
              <a:t>Greece and Rome.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pm17038\Desktop\eliz1-erm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pm17038\Desktop\William_Shakespeare_1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912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28" y="609600"/>
            <a:ext cx="7024744" cy="1143000"/>
          </a:xfrm>
        </p:spPr>
        <p:txBody>
          <a:bodyPr/>
          <a:lstStyle/>
          <a:p>
            <a:r>
              <a:rPr lang="en-US" dirty="0" smtClean="0"/>
              <a:t>The 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229600" cy="525780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The printing press was </a:t>
            </a:r>
            <a:r>
              <a:rPr lang="en-US" sz="2000" dirty="0"/>
              <a:t>invented in </a:t>
            </a:r>
            <a:r>
              <a:rPr lang="en-US" sz="2000" dirty="0" smtClean="0"/>
              <a:t>China.  </a:t>
            </a:r>
            <a:r>
              <a:rPr lang="en-US" sz="2000" dirty="0"/>
              <a:t>They had even invented </a:t>
            </a:r>
            <a:r>
              <a:rPr lang="en-US" sz="2000" dirty="0" smtClean="0"/>
              <a:t>movable </a:t>
            </a:r>
            <a:r>
              <a:rPr lang="en-US" sz="2000" dirty="0"/>
              <a:t>type but it was impractical because there are too many Chinese characters. </a:t>
            </a:r>
          </a:p>
          <a:p>
            <a:pPr lvl="0"/>
            <a:r>
              <a:rPr lang="en-US" sz="2000" dirty="0"/>
              <a:t>By the 13</a:t>
            </a:r>
            <a:r>
              <a:rPr lang="en-US" sz="2000" baseline="30000" dirty="0"/>
              <a:t>th</a:t>
            </a:r>
            <a:r>
              <a:rPr lang="en-US" sz="2000" dirty="0"/>
              <a:t> century the </a:t>
            </a:r>
            <a:r>
              <a:rPr lang="en-US" sz="2000" dirty="0" smtClean="0"/>
              <a:t>printing </a:t>
            </a:r>
            <a:r>
              <a:rPr lang="en-US" sz="2000" dirty="0"/>
              <a:t>press had arrived in Europe from China but it was still a slow process to create a book. </a:t>
            </a:r>
          </a:p>
          <a:p>
            <a:pPr lvl="0"/>
            <a:r>
              <a:rPr lang="en-US" sz="2000" dirty="0"/>
              <a:t>In 1440 </a:t>
            </a:r>
            <a:r>
              <a:rPr lang="en-US" sz="2000" dirty="0" smtClean="0"/>
              <a:t>Johann </a:t>
            </a:r>
            <a:r>
              <a:rPr lang="en-US" sz="2000" dirty="0"/>
              <a:t>Gutenberg, a German craftsman, </a:t>
            </a:r>
            <a:r>
              <a:rPr lang="en-US" sz="2000" dirty="0" smtClean="0"/>
              <a:t>created a new type of </a:t>
            </a:r>
            <a:r>
              <a:rPr lang="en-US" sz="2000" dirty="0"/>
              <a:t>printing press. </a:t>
            </a:r>
          </a:p>
          <a:p>
            <a:pPr lvl="1"/>
            <a:r>
              <a:rPr lang="en-US" sz="2000" dirty="0"/>
              <a:t>He used </a:t>
            </a:r>
            <a:r>
              <a:rPr lang="en-US" sz="2000" dirty="0" smtClean="0"/>
              <a:t>movable type </a:t>
            </a:r>
            <a:r>
              <a:rPr lang="en-US" sz="2000" dirty="0"/>
              <a:t>and the old style printing blocks to quickly produce books. </a:t>
            </a:r>
          </a:p>
          <a:p>
            <a:pPr lvl="1"/>
            <a:r>
              <a:rPr lang="en-US" sz="2000" dirty="0"/>
              <a:t>His first printed book was the </a:t>
            </a:r>
            <a:r>
              <a:rPr lang="en-US" sz="2000" dirty="0" smtClean="0"/>
              <a:t>Bible in </a:t>
            </a:r>
            <a:r>
              <a:rPr lang="en-US" sz="2000" dirty="0"/>
              <a:t>1455.  It became the first book ever printed with movable type. </a:t>
            </a:r>
          </a:p>
        </p:txBody>
      </p:sp>
    </p:spTree>
    <p:extLst>
      <p:ext uri="{BB962C8B-B14F-4D97-AF65-F5344CB8AC3E}">
        <p14:creationId xmlns:p14="http://schemas.microsoft.com/office/powerpoint/2010/main" val="6457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239000" cy="38862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printing press allowed hundreds of copies of one book to be produced.  This made books cheaper which meant more people could buy them. </a:t>
            </a:r>
          </a:p>
          <a:p>
            <a:pPr lvl="0"/>
            <a:r>
              <a:rPr lang="en-US" sz="2800" dirty="0"/>
              <a:t>Because more people were buying the books the information they held spread throughout Europe. </a:t>
            </a:r>
          </a:p>
        </p:txBody>
      </p:sp>
    </p:spTree>
    <p:extLst>
      <p:ext uri="{BB962C8B-B14F-4D97-AF65-F5344CB8AC3E}">
        <p14:creationId xmlns:p14="http://schemas.microsoft.com/office/powerpoint/2010/main" val="15380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pm17038\Desktop\MTE5NTU2MzE2MjM4MDg3Nj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9"/>
            <a:ext cx="6858029" cy="68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tpm17038\Desktop\Gutenberg.pres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" y="0"/>
            <a:ext cx="9171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pm17038\Desktop\Metal_movable_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" y="8626"/>
            <a:ext cx="9131060" cy="68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7108825" cy="476567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The movement began in Italy for three reasons; </a:t>
            </a:r>
            <a:r>
              <a:rPr lang="en-US" sz="2800" dirty="0" smtClean="0"/>
              <a:t>thriving cities, a wealthy </a:t>
            </a:r>
            <a:r>
              <a:rPr lang="en-US" sz="2800" dirty="0"/>
              <a:t>merchant class, </a:t>
            </a:r>
            <a:r>
              <a:rPr lang="en-US" sz="2800" dirty="0" smtClean="0"/>
              <a:t>and the </a:t>
            </a:r>
            <a:r>
              <a:rPr lang="en-US" sz="2800" dirty="0"/>
              <a:t>classical heritage of Greece and Rome. </a:t>
            </a:r>
          </a:p>
          <a:p>
            <a:pPr lvl="0"/>
            <a:r>
              <a:rPr lang="en-US" sz="2800" dirty="0"/>
              <a:t>Cities became the centers for </a:t>
            </a:r>
            <a:r>
              <a:rPr lang="en-US" sz="2800" dirty="0" smtClean="0"/>
              <a:t>trade </a:t>
            </a:r>
            <a:r>
              <a:rPr lang="en-US" sz="2800" dirty="0"/>
              <a:t>and where dominated by the </a:t>
            </a:r>
            <a:r>
              <a:rPr lang="en-US" sz="2800" dirty="0" smtClean="0"/>
              <a:t>merchant </a:t>
            </a:r>
            <a:r>
              <a:rPr lang="en-US" sz="2800" dirty="0"/>
              <a:t>class</a:t>
            </a:r>
          </a:p>
          <a:p>
            <a:pPr lvl="1"/>
            <a:r>
              <a:rPr lang="en-US" sz="2400" dirty="0"/>
              <a:t>One such family of merchants, the </a:t>
            </a:r>
            <a:r>
              <a:rPr lang="en-US" sz="2400" dirty="0" smtClean="0"/>
              <a:t>Medici, </a:t>
            </a:r>
            <a:r>
              <a:rPr lang="en-US" sz="2400" dirty="0"/>
              <a:t>controlled politics in Florence for many years.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italian_city_states_1494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2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pm17038\Desktop\Renaissance-Fashion-Char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Cosimo_di_Medici_(Bronzino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71410"/>
            <a:ext cx="5562600" cy="69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Classical and Worldly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18" y="2133600"/>
            <a:ext cx="7262308" cy="44196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Many individuals studied the Roman and </a:t>
            </a:r>
            <a:r>
              <a:rPr lang="en-US" sz="2400" dirty="0" smtClean="0"/>
              <a:t>Greek manuscripts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/>
              <a:t>This led to a movement known as </a:t>
            </a:r>
            <a:r>
              <a:rPr lang="en-US" sz="2400" dirty="0" smtClean="0"/>
              <a:t>humanism; </a:t>
            </a:r>
            <a:r>
              <a:rPr lang="en-US" sz="2400" dirty="0"/>
              <a:t>focused on human potential and </a:t>
            </a:r>
            <a:r>
              <a:rPr lang="en-US" sz="2400" dirty="0" smtClean="0"/>
              <a:t>achievements. </a:t>
            </a:r>
            <a:endParaRPr lang="en-US" sz="2400" dirty="0"/>
          </a:p>
          <a:p>
            <a:pPr lvl="0"/>
            <a:r>
              <a:rPr lang="en-US" sz="2400" dirty="0"/>
              <a:t>This helped reintroduce the subjects of </a:t>
            </a:r>
            <a:r>
              <a:rPr lang="en-US" sz="2400" dirty="0" smtClean="0"/>
              <a:t>history, </a:t>
            </a:r>
            <a:r>
              <a:rPr lang="en-US" sz="2400" dirty="0"/>
              <a:t>literature, and philosophy.  These are known as the humanities.</a:t>
            </a:r>
          </a:p>
          <a:p>
            <a:pPr lvl="0"/>
            <a:r>
              <a:rPr lang="en-US" sz="2400" dirty="0"/>
              <a:t>These same people believed that individuals could </a:t>
            </a:r>
            <a:r>
              <a:rPr lang="en-US" sz="2400" dirty="0" smtClean="0"/>
              <a:t>live </a:t>
            </a:r>
            <a:r>
              <a:rPr lang="en-US" sz="2400" dirty="0"/>
              <a:t>life without offending G</a:t>
            </a:r>
            <a:r>
              <a:rPr lang="en-US" sz="2400" dirty="0" smtClean="0"/>
              <a:t>od.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3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262812" cy="49180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wealthy had expensive </a:t>
            </a:r>
            <a:r>
              <a:rPr lang="en-US" sz="2400" dirty="0" smtClean="0"/>
              <a:t>clothes, </a:t>
            </a:r>
            <a:r>
              <a:rPr lang="en-US" sz="2400" dirty="0"/>
              <a:t>good music, and fine </a:t>
            </a:r>
            <a:r>
              <a:rPr lang="en-US" sz="2400" dirty="0" smtClean="0"/>
              <a:t>food.  </a:t>
            </a:r>
            <a:r>
              <a:rPr lang="en-US" sz="2400" dirty="0"/>
              <a:t>Even church leaders lived in mansions had had </a:t>
            </a:r>
            <a:r>
              <a:rPr lang="en-US" sz="2400" dirty="0" smtClean="0"/>
              <a:t>many luxuries.  </a:t>
            </a:r>
            <a:endParaRPr lang="en-US" sz="2400" dirty="0"/>
          </a:p>
          <a:p>
            <a:pPr lvl="0"/>
            <a:r>
              <a:rPr lang="en-US" sz="2400" dirty="0"/>
              <a:t>Society had become </a:t>
            </a:r>
            <a:r>
              <a:rPr lang="en-US" sz="2400" dirty="0" smtClean="0"/>
              <a:t>secular, </a:t>
            </a:r>
            <a:r>
              <a:rPr lang="en-US" sz="2400" dirty="0"/>
              <a:t>or more worldly than spiritual. </a:t>
            </a:r>
          </a:p>
          <a:p>
            <a:pPr lvl="0"/>
            <a:r>
              <a:rPr lang="en-US" sz="2400" dirty="0"/>
              <a:t>Church leaders became the </a:t>
            </a:r>
            <a:r>
              <a:rPr lang="en-US" sz="2400" dirty="0" smtClean="0"/>
              <a:t>patrons of </a:t>
            </a:r>
            <a:r>
              <a:rPr lang="en-US" sz="2400" dirty="0"/>
              <a:t>the arts.  They decorated their cities expensive art. </a:t>
            </a:r>
          </a:p>
          <a:p>
            <a:pPr lvl="0"/>
            <a:r>
              <a:rPr lang="en-US" sz="2400" dirty="0"/>
              <a:t>Many educated men strove to be </a:t>
            </a:r>
            <a:r>
              <a:rPr lang="en-US" sz="2400" dirty="0" smtClean="0"/>
              <a:t>masters </a:t>
            </a:r>
            <a:r>
              <a:rPr lang="en-US" sz="2400" dirty="0"/>
              <a:t>of all subjects.  This is known as a “universal man or </a:t>
            </a:r>
            <a:r>
              <a:rPr lang="en-US" sz="2400" dirty="0" smtClean="0"/>
              <a:t>Renaissance </a:t>
            </a:r>
            <a:r>
              <a:rPr lang="en-US" sz="2400" dirty="0"/>
              <a:t>man”.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1024px-Palazzo_Pitti_Gartenfassade_Flore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24"/>
            <a:ext cx="9144000" cy="68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673</Words>
  <Application>Microsoft Office PowerPoint</Application>
  <PresentationFormat>On-screen Show (4:3)</PresentationFormat>
  <Paragraphs>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iRespondGraphMaster</vt:lpstr>
      <vt:lpstr>Ion Boardroom</vt:lpstr>
      <vt:lpstr>The Renaissance </vt:lpstr>
      <vt:lpstr>The Birth of the Renaissance </vt:lpstr>
      <vt:lpstr>PowerPoint Presentation</vt:lpstr>
      <vt:lpstr>PowerPoint Presentation</vt:lpstr>
      <vt:lpstr>PowerPoint Presentation</vt:lpstr>
      <vt:lpstr>PowerPoint Presentation</vt:lpstr>
      <vt:lpstr>Classical and Worldly Values</vt:lpstr>
      <vt:lpstr>PowerPoint Presentation</vt:lpstr>
      <vt:lpstr>PowerPoint Presentation</vt:lpstr>
      <vt:lpstr>PowerPoint Presentation</vt:lpstr>
      <vt:lpstr>Renaissance Art</vt:lpstr>
      <vt:lpstr>PowerPoint Presentation</vt:lpstr>
      <vt:lpstr>PowerPoint Presentation</vt:lpstr>
      <vt:lpstr>PowerPoint Presentation</vt:lpstr>
      <vt:lpstr>PowerPoint Presentation</vt:lpstr>
      <vt:lpstr>Renaissance Literature </vt:lpstr>
      <vt:lpstr>PowerPoint Presentation</vt:lpstr>
      <vt:lpstr>The Renaissance Moves North</vt:lpstr>
      <vt:lpstr>The Elizabethan Age</vt:lpstr>
      <vt:lpstr>PowerPoint Presentation</vt:lpstr>
      <vt:lpstr>PowerPoint Presentation</vt:lpstr>
      <vt:lpstr>The Printing Press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Phillip Thurmond</dc:creator>
  <cp:lastModifiedBy>Lyndsay Fleming</cp:lastModifiedBy>
  <cp:revision>13</cp:revision>
  <dcterms:created xsi:type="dcterms:W3CDTF">2015-02-19T22:59:05Z</dcterms:created>
  <dcterms:modified xsi:type="dcterms:W3CDTF">2015-09-08T18:57:35Z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