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20" r:id="rId2"/>
  </p:sldMasterIdLst>
  <p:sldIdLst>
    <p:sldId id="256" r:id="rId3"/>
    <p:sldId id="257" r:id="rId4"/>
    <p:sldId id="278" r:id="rId5"/>
    <p:sldId id="258" r:id="rId6"/>
    <p:sldId id="271" r:id="rId7"/>
    <p:sldId id="259" r:id="rId8"/>
    <p:sldId id="270" r:id="rId9"/>
    <p:sldId id="279" r:id="rId10"/>
    <p:sldId id="260" r:id="rId11"/>
    <p:sldId id="261" r:id="rId12"/>
    <p:sldId id="272" r:id="rId13"/>
    <p:sldId id="262" r:id="rId14"/>
    <p:sldId id="273" r:id="rId15"/>
    <p:sldId id="263" r:id="rId16"/>
    <p:sldId id="274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64" r:id="rId27"/>
    <p:sldId id="265" r:id="rId28"/>
    <p:sldId id="275" r:id="rId29"/>
    <p:sldId id="266" r:id="rId30"/>
    <p:sldId id="276" r:id="rId31"/>
    <p:sldId id="267" r:id="rId32"/>
    <p:sldId id="277" r:id="rId33"/>
    <p:sldId id="268" r:id="rId34"/>
    <p:sldId id="269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D2D4C3-FFD8-4782-915D-91BF886AE4F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44CC60-7333-4B2C-82CF-EE0B84118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5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D2D4C3-FFD8-4782-915D-91BF886AE4F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44CC60-7333-4B2C-82CF-EE0B84118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54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8D2D4C3-FFD8-4782-915D-91BF886AE4F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4CC60-7333-4B2C-82CF-EE0B8411842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641350" ty="-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17054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D4C3-FFD8-4782-915D-91BF886AE4F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4CC60-7333-4B2C-82CF-EE0B84118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7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D4C3-FFD8-4782-915D-91BF886AE4F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4CC60-7333-4B2C-82CF-EE0B8411842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641350" ty="-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2825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D4C3-FFD8-4782-915D-91BF886AE4F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4CC60-7333-4B2C-82CF-EE0B84118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75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D4C3-FFD8-4782-915D-91BF886AE4F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4CC60-7333-4B2C-82CF-EE0B84118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10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D4C3-FFD8-4782-915D-91BF886AE4F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4CC60-7333-4B2C-82CF-EE0B84118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8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D4C3-FFD8-4782-915D-91BF886AE4F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4CC60-7333-4B2C-82CF-EE0B84118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970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D4C3-FFD8-4782-915D-91BF886AE4F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4CC60-7333-4B2C-82CF-EE0B84118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85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/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D4C3-FFD8-4782-915D-91BF886AE4F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4CC60-7333-4B2C-82CF-EE0B8411842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770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D2D4C3-FFD8-4782-915D-91BF886AE4F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44CC60-7333-4B2C-82CF-EE0B84118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4599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D4C3-FFD8-4782-915D-91BF886AE4F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4CC60-7333-4B2C-82CF-EE0B84118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053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2D4C3-FFD8-4782-915D-91BF886AE4F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4CC60-7333-4B2C-82CF-EE0B8411842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91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D2D4C3-FFD8-4782-915D-91BF886AE4F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44CC60-7333-4B2C-82CF-EE0B84118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58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D2D4C3-FFD8-4782-915D-91BF886AE4F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44CC60-7333-4B2C-82CF-EE0B84118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59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D2D4C3-FFD8-4782-915D-91BF886AE4F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44CC60-7333-4B2C-82CF-EE0B84118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61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D2D4C3-FFD8-4782-915D-91BF886AE4F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44CC60-7333-4B2C-82CF-EE0B84118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8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D2D4C3-FFD8-4782-915D-91BF886AE4F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44CC60-7333-4B2C-82CF-EE0B84118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12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D2D4C3-FFD8-4782-915D-91BF886AE4F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44CC60-7333-4B2C-82CF-EE0B84118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3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8D2D4C3-FFD8-4782-915D-91BF886AE4F2}" type="datetimeFigureOut">
              <a:rPr lang="en-US" smtClean="0"/>
              <a:t>4/11/2016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D44CC60-7333-4B2C-82CF-EE0B841184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929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635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93592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jpeg"/><Relationship Id="rId4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Unit 6: WWI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Combatants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800" u="sng" dirty="0"/>
              <a:t>Central Power</a:t>
            </a:r>
            <a:r>
              <a:rPr lang="en-US" sz="2800" u="sng" dirty="0" smtClean="0"/>
              <a:t>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800" dirty="0" smtClean="0"/>
              <a:t> Austria-Hungary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800" dirty="0" smtClean="0"/>
              <a:t> Germany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 smtClean="0"/>
              <a:t>Ottoman Empire </a:t>
            </a:r>
          </a:p>
          <a:p>
            <a:pPr marL="0" lvl="0" indent="0">
              <a:buNone/>
            </a:pPr>
            <a:endParaRPr lang="en-US" sz="36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4499610" cy="4419600"/>
          </a:xfrm>
        </p:spPr>
        <p:txBody>
          <a:bodyPr>
            <a:normAutofit lnSpcReduction="10000"/>
          </a:bodyPr>
          <a:lstStyle/>
          <a:p>
            <a:r>
              <a:rPr lang="en-US" sz="2400" u="sng" dirty="0"/>
              <a:t>Triple Entente(Allied Powers):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Serbia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Great </a:t>
            </a:r>
            <a:r>
              <a:rPr lang="en-US" sz="2400" dirty="0"/>
              <a:t>Britain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Russia (until 1917)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France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Later joined by Japan (1914), Italy (1915), and the United States (1917).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By August of 1914 all nations were ready for war. (War officially began in July 28, 1914)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35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tpm17038\Desktop\Europe191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27"/>
            <a:ext cx="9144000" cy="683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19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1143000"/>
          </a:xfrm>
        </p:spPr>
        <p:txBody>
          <a:bodyPr/>
          <a:lstStyle/>
          <a:p>
            <a:r>
              <a:rPr lang="en-US" dirty="0" smtClean="0"/>
              <a:t>Where the War was Fought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382000" cy="54102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 err="1" smtClean="0"/>
              <a:t>Schliefflen</a:t>
            </a:r>
            <a:r>
              <a:rPr lang="en-US" sz="2800" dirty="0" smtClean="0"/>
              <a:t> Plan- </a:t>
            </a:r>
            <a:r>
              <a:rPr lang="en-US" sz="2800" dirty="0"/>
              <a:t>Germany’s plan to quickly defeat France and then turn to fight </a:t>
            </a:r>
            <a:r>
              <a:rPr lang="en-US" sz="2800" dirty="0" smtClean="0"/>
              <a:t>Russia, </a:t>
            </a:r>
            <a:r>
              <a:rPr lang="en-US" sz="2800" dirty="0"/>
              <a:t>avoiding a 2 front </a:t>
            </a:r>
            <a:r>
              <a:rPr lang="en-US" sz="2800" dirty="0" smtClean="0"/>
              <a:t>war  </a:t>
            </a:r>
            <a:endParaRPr lang="en-US" sz="2800" dirty="0"/>
          </a:p>
          <a:p>
            <a:pPr lvl="0"/>
            <a:r>
              <a:rPr lang="en-US" sz="2800" dirty="0"/>
              <a:t>September 5, the German &amp; French troops met at 50 miles outside Paris at the Battle of the </a:t>
            </a:r>
            <a:r>
              <a:rPr lang="en-US" sz="2800" dirty="0" smtClean="0"/>
              <a:t>Marne River</a:t>
            </a:r>
            <a:r>
              <a:rPr lang="en-US" sz="2800" dirty="0"/>
              <a:t>, which the French won, saving Paris, &amp; this battle signaled the war would be a long one </a:t>
            </a:r>
          </a:p>
          <a:p>
            <a:pPr lvl="0"/>
            <a:r>
              <a:rPr lang="en-US" sz="2800" dirty="0"/>
              <a:t>WWI was </a:t>
            </a:r>
            <a:r>
              <a:rPr lang="en-US" sz="2800" dirty="0" smtClean="0"/>
              <a:t>fought </a:t>
            </a:r>
            <a:r>
              <a:rPr lang="en-US" sz="2800" dirty="0"/>
              <a:t>on 3 fronts:</a:t>
            </a:r>
          </a:p>
          <a:p>
            <a:pPr lvl="1"/>
            <a:r>
              <a:rPr lang="en-US" sz="2400" dirty="0"/>
              <a:t>Eastern Front – from the Baltic to Black seas in eastern </a:t>
            </a:r>
            <a:r>
              <a:rPr lang="en-US" sz="2400" dirty="0" smtClean="0"/>
              <a:t>Germany &amp; </a:t>
            </a:r>
            <a:r>
              <a:rPr lang="en-US" sz="2400" dirty="0"/>
              <a:t>Austria-Hungary &amp; </a:t>
            </a:r>
            <a:r>
              <a:rPr lang="en-US" sz="2400" dirty="0" smtClean="0"/>
              <a:t>western Russia</a:t>
            </a:r>
            <a:endParaRPr lang="en-US" sz="2400" dirty="0"/>
          </a:p>
          <a:p>
            <a:pPr lvl="1"/>
            <a:r>
              <a:rPr lang="en-US" sz="2400" dirty="0"/>
              <a:t>Western Front – in eastern France, western Germany,, &amp; </a:t>
            </a:r>
            <a:r>
              <a:rPr lang="en-US" sz="2400" dirty="0" smtClean="0"/>
              <a:t>Belgium</a:t>
            </a:r>
            <a:endParaRPr lang="en-US" sz="2400" dirty="0"/>
          </a:p>
          <a:p>
            <a:pPr lvl="1"/>
            <a:r>
              <a:rPr lang="en-US" sz="2400" dirty="0" smtClean="0"/>
              <a:t>Southern Front </a:t>
            </a:r>
            <a:r>
              <a:rPr lang="en-US" sz="2400" dirty="0"/>
              <a:t>– from the Black to Mediterranean seas in Greece, Bulgaria &amp; the Ottoman Empire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03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tpm17038\Desktop\1280px-WWI-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03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Stalemate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3200" dirty="0"/>
              <a:t>The war quickly got bogged down. The war was no longer </a:t>
            </a:r>
            <a:r>
              <a:rPr lang="en-US" sz="3200" dirty="0" smtClean="0"/>
              <a:t>mobile.</a:t>
            </a:r>
            <a:endParaRPr lang="en-US" sz="3200" dirty="0"/>
          </a:p>
          <a:p>
            <a:pPr lvl="0"/>
            <a:r>
              <a:rPr lang="en-US" sz="3200" dirty="0"/>
              <a:t>Each side dug </a:t>
            </a:r>
            <a:r>
              <a:rPr lang="en-US" sz="3200" dirty="0" smtClean="0"/>
              <a:t>trenches </a:t>
            </a:r>
            <a:r>
              <a:rPr lang="en-US" sz="3200" dirty="0"/>
              <a:t>to help protect themselves</a:t>
            </a:r>
          </a:p>
          <a:p>
            <a:pPr lvl="0"/>
            <a:r>
              <a:rPr lang="en-US" sz="3200" dirty="0"/>
              <a:t>Across the </a:t>
            </a:r>
            <a:r>
              <a:rPr lang="en-US" sz="3200" dirty="0" smtClean="0"/>
              <a:t>western </a:t>
            </a:r>
            <a:r>
              <a:rPr lang="en-US" sz="3200" dirty="0"/>
              <a:t>front the trenches stretched for 400 miles abut in actuality it was more like 26,000 miles. </a:t>
            </a:r>
          </a:p>
          <a:p>
            <a:pPr lvl="0"/>
            <a:r>
              <a:rPr lang="en-US" sz="3200" dirty="0"/>
              <a:t>The war continued in this fashion until the </a:t>
            </a:r>
            <a:r>
              <a:rPr lang="en-US" sz="3200" dirty="0" smtClean="0"/>
              <a:t>United States entered </a:t>
            </a:r>
            <a:r>
              <a:rPr lang="en-US" sz="3200" dirty="0"/>
              <a:t>in 1917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08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tpm17038\Desktop\aerialexample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23"/>
            <a:ext cx="9144000" cy="678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pm17038\Desktop\Cheshire_Regiment_trench_Somme_19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23"/>
            <a:ext cx="9144000" cy="686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pm17038\Desktop\1752748_or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3174" cy="690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916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990600" y="609600"/>
            <a:ext cx="7024688" cy="1143000"/>
          </a:xfrm>
        </p:spPr>
        <p:txBody>
          <a:bodyPr/>
          <a:lstStyle/>
          <a:p>
            <a:r>
              <a:rPr lang="en-US" dirty="0" smtClean="0"/>
              <a:t>Isolationism and Neutrality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4400" y="1981200"/>
            <a:ext cx="7620000" cy="4191000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Many in the </a:t>
            </a:r>
            <a:r>
              <a:rPr lang="en-US" sz="3600" dirty="0" smtClean="0">
                <a:latin typeface="+mj-lt"/>
              </a:rPr>
              <a:t>United States </a:t>
            </a:r>
            <a:r>
              <a:rPr lang="en-US" sz="3600" dirty="0">
                <a:latin typeface="+mj-lt"/>
              </a:rPr>
              <a:t>did not want to get involved in Europe’s problems; including many in the government </a:t>
            </a:r>
          </a:p>
          <a:p>
            <a:pPr lvl="1"/>
            <a:r>
              <a:rPr lang="en-US" sz="3600" dirty="0">
                <a:latin typeface="+mj-lt"/>
              </a:rPr>
              <a:t>This was known as </a:t>
            </a:r>
            <a:r>
              <a:rPr lang="en-US" sz="3600" dirty="0" smtClean="0">
                <a:latin typeface="+mj-lt"/>
              </a:rPr>
              <a:t>isolationism. </a:t>
            </a:r>
            <a:endParaRPr lang="en-US" sz="3600" dirty="0">
              <a:latin typeface="+mj-lt"/>
            </a:endParaRPr>
          </a:p>
          <a:p>
            <a:pPr lvl="0"/>
            <a:r>
              <a:rPr lang="en-US" sz="3600" dirty="0">
                <a:latin typeface="+mj-lt"/>
              </a:rPr>
              <a:t>Others wanted to be </a:t>
            </a:r>
            <a:r>
              <a:rPr lang="en-US" sz="3600" dirty="0" smtClean="0">
                <a:latin typeface="+mj-lt"/>
              </a:rPr>
              <a:t>neutral.  </a:t>
            </a:r>
            <a:r>
              <a:rPr lang="en-US" sz="3600" dirty="0">
                <a:latin typeface="+mj-lt"/>
              </a:rPr>
              <a:t>This would allow the United States to send </a:t>
            </a:r>
            <a:r>
              <a:rPr lang="en-US" sz="3600" dirty="0" smtClean="0">
                <a:latin typeface="+mj-lt"/>
              </a:rPr>
              <a:t>aid </a:t>
            </a:r>
            <a:r>
              <a:rPr lang="en-US" sz="3600" dirty="0">
                <a:latin typeface="+mj-lt"/>
              </a:rPr>
              <a:t>to the nations at war; Great Britain and France in particular.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85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28600" y="381000"/>
            <a:ext cx="7620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Unrestricted Submarine Warfare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524000"/>
            <a:ext cx="8229600" cy="52578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3200" dirty="0"/>
              <a:t>A new type of naval ship was being used during </a:t>
            </a:r>
            <a:r>
              <a:rPr lang="en-US" sz="3200" dirty="0" smtClean="0"/>
              <a:t>WWI for </a:t>
            </a:r>
            <a:r>
              <a:rPr lang="en-US" sz="3200" dirty="0"/>
              <a:t>the first time, these are known as </a:t>
            </a:r>
            <a:r>
              <a:rPr lang="en-US" sz="3200" dirty="0" smtClean="0"/>
              <a:t>submarines.  </a:t>
            </a:r>
            <a:r>
              <a:rPr lang="en-US" sz="3200" dirty="0"/>
              <a:t>The </a:t>
            </a:r>
            <a:r>
              <a:rPr lang="en-US" sz="3200" dirty="0" smtClean="0"/>
              <a:t>Germans </a:t>
            </a:r>
            <a:r>
              <a:rPr lang="en-US" sz="3200" dirty="0"/>
              <a:t>called their ships </a:t>
            </a:r>
            <a:r>
              <a:rPr lang="en-US" sz="3200" dirty="0" err="1"/>
              <a:t>unterseeboats</a:t>
            </a:r>
            <a:r>
              <a:rPr lang="en-US" sz="3200" dirty="0"/>
              <a:t> (U-boats). </a:t>
            </a:r>
          </a:p>
          <a:p>
            <a:pPr lvl="0"/>
            <a:r>
              <a:rPr lang="en-US" sz="3200" dirty="0"/>
              <a:t>The German submarines </a:t>
            </a:r>
            <a:r>
              <a:rPr lang="en-US" sz="3200" dirty="0" smtClean="0"/>
              <a:t>attacked </a:t>
            </a:r>
            <a:r>
              <a:rPr lang="en-US" sz="3200" dirty="0"/>
              <a:t>all ships, civilian and military.  This is known as </a:t>
            </a:r>
            <a:r>
              <a:rPr lang="en-US" sz="3200" dirty="0" smtClean="0"/>
              <a:t>unrestricted submarine </a:t>
            </a:r>
            <a:r>
              <a:rPr lang="en-US" sz="3200" dirty="0"/>
              <a:t>warfare.  </a:t>
            </a:r>
          </a:p>
          <a:p>
            <a:pPr lvl="0"/>
            <a:r>
              <a:rPr lang="en-US" sz="3200" dirty="0"/>
              <a:t>On May 7</a:t>
            </a:r>
            <a:r>
              <a:rPr lang="en-US" sz="3200" baseline="30000" dirty="0"/>
              <a:t>th</a:t>
            </a:r>
            <a:r>
              <a:rPr lang="en-US" sz="3200" dirty="0"/>
              <a:t>, 1915 a passenger liner named the RMS </a:t>
            </a:r>
            <a:r>
              <a:rPr lang="en-US" sz="3200" dirty="0" err="1" smtClean="0"/>
              <a:t>Lusitiania</a:t>
            </a:r>
            <a:r>
              <a:rPr lang="en-US" sz="3200" dirty="0" smtClean="0"/>
              <a:t> </a:t>
            </a:r>
            <a:r>
              <a:rPr lang="en-US" sz="3200" dirty="0"/>
              <a:t>was sunk by a German U-boat just off the coast of Ireland.  The ship sank in 18 minutes </a:t>
            </a:r>
            <a:r>
              <a:rPr lang="en-US" sz="3200" dirty="0" smtClean="0"/>
              <a:t>killing </a:t>
            </a:r>
            <a:r>
              <a:rPr lang="en-US" sz="3200" dirty="0"/>
              <a:t>1, 198 people, including 118 </a:t>
            </a:r>
            <a:r>
              <a:rPr lang="en-US" sz="3200" dirty="0" smtClean="0"/>
              <a:t>Americans.   </a:t>
            </a:r>
            <a:r>
              <a:rPr lang="en-US" sz="3200" dirty="0"/>
              <a:t>Only 761 people </a:t>
            </a:r>
            <a:r>
              <a:rPr lang="en-US" sz="3200" dirty="0" smtClean="0"/>
              <a:t>survived.   </a:t>
            </a:r>
            <a:endParaRPr lang="en-US" sz="3200" dirty="0"/>
          </a:p>
          <a:p>
            <a:r>
              <a:rPr lang="en-US" sz="3200" dirty="0"/>
              <a:t>This turned public opinion against Germany.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97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 descr="C:\Users\tpm17038\Desktop\U-2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28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86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tpm17038\Desktop\WWI+U-bo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39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5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Background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3200" dirty="0" smtClean="0"/>
              <a:t>World War One was </a:t>
            </a:r>
            <a:r>
              <a:rPr lang="en-US" sz="3200" dirty="0"/>
              <a:t>called the “war to end all wars”  and the </a:t>
            </a:r>
            <a:r>
              <a:rPr lang="en-US" sz="3200" dirty="0" smtClean="0"/>
              <a:t>Great War because </a:t>
            </a:r>
            <a:r>
              <a:rPr lang="en-US" sz="3200" dirty="0"/>
              <a:t>Millions died or were maimed .  </a:t>
            </a:r>
            <a:endParaRPr lang="en-US" sz="3200" dirty="0" smtClean="0"/>
          </a:p>
          <a:p>
            <a:pPr lvl="0"/>
            <a:r>
              <a:rPr lang="en-US" sz="3200" dirty="0" smtClean="0"/>
              <a:t>The </a:t>
            </a:r>
            <a:r>
              <a:rPr lang="en-US" sz="3200" dirty="0"/>
              <a:t>war lasted from </a:t>
            </a:r>
            <a:r>
              <a:rPr lang="en-US" sz="3200" dirty="0" smtClean="0"/>
              <a:t>1914-1918(</a:t>
            </a:r>
            <a:r>
              <a:rPr lang="en-US" sz="3200" i="1" dirty="0" smtClean="0"/>
              <a:t>you </a:t>
            </a:r>
            <a:r>
              <a:rPr lang="en-US" sz="3200" i="1" dirty="0"/>
              <a:t>need to know this date</a:t>
            </a:r>
            <a:r>
              <a:rPr lang="en-US" sz="3200" dirty="0"/>
              <a:t>!)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0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tpm17038\Desktop\lusitania-sinkin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4"/>
            <a:ext cx="9144000" cy="691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98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tpm17038\Desktop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22" y="0"/>
            <a:ext cx="92109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23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04800" y="234696"/>
            <a:ext cx="7024688" cy="1143000"/>
          </a:xfrm>
        </p:spPr>
        <p:txBody>
          <a:bodyPr/>
          <a:lstStyle/>
          <a:p>
            <a:r>
              <a:rPr lang="en-US" dirty="0" smtClean="0"/>
              <a:t>Zimmerman Telegram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09600" y="1368552"/>
            <a:ext cx="8077200" cy="5486400"/>
          </a:xfrm>
        </p:spPr>
        <p:txBody>
          <a:bodyPr>
            <a:normAutofit/>
          </a:bodyPr>
          <a:lstStyle/>
          <a:p>
            <a:pPr lvl="0"/>
            <a:r>
              <a:rPr lang="en-US" sz="2600" dirty="0"/>
              <a:t>In 1917 Germany sent a letter to </a:t>
            </a:r>
            <a:r>
              <a:rPr lang="en-US" sz="2600" dirty="0" smtClean="0"/>
              <a:t>Mexico </a:t>
            </a:r>
            <a:r>
              <a:rPr lang="en-US" sz="2600" dirty="0"/>
              <a:t>asking them to go to war against the United States.  The letter was intercepted and decoded by the </a:t>
            </a:r>
            <a:r>
              <a:rPr lang="en-US" sz="2600" dirty="0" smtClean="0"/>
              <a:t>British. </a:t>
            </a:r>
            <a:endParaRPr lang="en-US" sz="2600" dirty="0"/>
          </a:p>
          <a:p>
            <a:pPr lvl="0"/>
            <a:r>
              <a:rPr lang="en-US" sz="2600" dirty="0"/>
              <a:t>This was an attempt to stop the United States from supplying the </a:t>
            </a:r>
            <a:r>
              <a:rPr lang="en-US" sz="2600" dirty="0" smtClean="0"/>
              <a:t>Allied powers.  </a:t>
            </a:r>
            <a:r>
              <a:rPr lang="en-US" sz="2600" dirty="0"/>
              <a:t>The letter also promised Mexico it would regain the </a:t>
            </a:r>
            <a:r>
              <a:rPr lang="en-US" sz="2600" dirty="0" smtClean="0"/>
              <a:t>territories </a:t>
            </a:r>
            <a:r>
              <a:rPr lang="en-US" sz="2600" dirty="0"/>
              <a:t>of </a:t>
            </a:r>
            <a:r>
              <a:rPr lang="en-US" sz="2600" dirty="0" smtClean="0"/>
              <a:t>Texas, </a:t>
            </a:r>
            <a:r>
              <a:rPr lang="en-US" sz="2600" dirty="0"/>
              <a:t>New Mexico, and </a:t>
            </a:r>
            <a:r>
              <a:rPr lang="en-US" sz="2600" dirty="0" smtClean="0"/>
              <a:t>Arizona. </a:t>
            </a:r>
            <a:endParaRPr lang="en-US" sz="2600" dirty="0"/>
          </a:p>
          <a:p>
            <a:pPr lvl="0"/>
            <a:r>
              <a:rPr lang="en-US" sz="2600" dirty="0"/>
              <a:t>The letter outraged the American </a:t>
            </a:r>
            <a:r>
              <a:rPr lang="en-US" sz="2600" dirty="0" smtClean="0"/>
              <a:t>public </a:t>
            </a:r>
            <a:r>
              <a:rPr lang="en-US" sz="2600" dirty="0"/>
              <a:t>and caused President </a:t>
            </a:r>
            <a:r>
              <a:rPr lang="en-US" sz="2600" dirty="0" smtClean="0"/>
              <a:t>Wilson </a:t>
            </a:r>
            <a:r>
              <a:rPr lang="en-US" sz="2600" dirty="0"/>
              <a:t>to ask for a declaration of war.  He told congress that “the war would make the world safe for </a:t>
            </a:r>
            <a:r>
              <a:rPr lang="en-US" sz="2600" dirty="0" smtClean="0"/>
              <a:t>democracy”</a:t>
            </a:r>
            <a:endParaRPr lang="en-US" sz="2600" dirty="0"/>
          </a:p>
          <a:p>
            <a:pPr lvl="1"/>
            <a:r>
              <a:rPr lang="en-US" sz="2600" dirty="0"/>
              <a:t>On April 6, </a:t>
            </a:r>
            <a:r>
              <a:rPr lang="en-US" sz="2600" dirty="0" smtClean="0"/>
              <a:t>1917 </a:t>
            </a:r>
            <a:r>
              <a:rPr lang="en-US" sz="2600" dirty="0"/>
              <a:t>the United States declared war on </a:t>
            </a:r>
            <a:r>
              <a:rPr lang="en-US" sz="2600" dirty="0" smtClean="0"/>
              <a:t>Germany </a:t>
            </a:r>
            <a:r>
              <a:rPr lang="en-US" sz="2600" dirty="0"/>
              <a:t>and on Austria-Hungry in December of 1917.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07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tpm17038\Desktop\wilson-address-congr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54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465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tpm17038\Desktop\c1f9d485d3befad8bf10034424bfd6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0"/>
            <a:ext cx="91392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213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8229600" cy="1143000"/>
          </a:xfrm>
        </p:spPr>
        <p:txBody>
          <a:bodyPr/>
          <a:lstStyle/>
          <a:p>
            <a:r>
              <a:rPr lang="en-US" dirty="0" smtClean="0"/>
              <a:t>US Enters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305800" cy="5257800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/>
              <a:t>At </a:t>
            </a:r>
            <a:r>
              <a:rPr lang="en-US" sz="2800" dirty="0"/>
              <a:t>the beginning of the war, the US was </a:t>
            </a:r>
            <a:r>
              <a:rPr lang="en-US" sz="2800" dirty="0" smtClean="0"/>
              <a:t>neutral but </a:t>
            </a:r>
            <a:r>
              <a:rPr lang="en-US" sz="2800" dirty="0"/>
              <a:t>favored the Allies b/c of British propaganda </a:t>
            </a:r>
          </a:p>
          <a:p>
            <a:pPr lvl="0"/>
            <a:r>
              <a:rPr lang="en-US" sz="2800" dirty="0"/>
              <a:t>May, 1915, the Germans sank the British passenger liner, the </a:t>
            </a:r>
            <a:r>
              <a:rPr lang="en-US" sz="2800" dirty="0" smtClean="0"/>
              <a:t>Lusitania, </a:t>
            </a:r>
            <a:r>
              <a:rPr lang="en-US" sz="2800" dirty="0"/>
              <a:t>off the coast of Ireland, killing over 1200 people</a:t>
            </a:r>
          </a:p>
          <a:p>
            <a:pPr lvl="0"/>
            <a:r>
              <a:rPr lang="en-US" sz="2800" dirty="0"/>
              <a:t>Feb.1, 1917, Germany announced its policy of </a:t>
            </a:r>
            <a:r>
              <a:rPr lang="en-US" sz="2800" dirty="0" smtClean="0"/>
              <a:t>unrestricted </a:t>
            </a:r>
            <a:r>
              <a:rPr lang="en-US" sz="2800" dirty="0"/>
              <a:t>submarine warfare where Germany would sink any Allied or neutral ship in the Atlantic Ocean</a:t>
            </a:r>
          </a:p>
          <a:p>
            <a:pPr lvl="0"/>
            <a:r>
              <a:rPr lang="en-US" sz="2800" dirty="0"/>
              <a:t>March, 1917, American newspapers printed the </a:t>
            </a:r>
            <a:r>
              <a:rPr lang="en-US" sz="2800" dirty="0" smtClean="0"/>
              <a:t>Zimmermann Telegram</a:t>
            </a:r>
            <a:r>
              <a:rPr lang="en-US" sz="2800" dirty="0"/>
              <a:t>, a message from the Germany to Mexico that asked Mexico to go to war with the 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56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April 2, 1917, Wilson went before Congress &amp; asked for a declaration of war by saying “make the world safe for </a:t>
            </a:r>
            <a:r>
              <a:rPr lang="en-US" sz="3200" dirty="0" smtClean="0"/>
              <a:t>democracy”</a:t>
            </a:r>
            <a:endParaRPr lang="en-US" sz="3200" dirty="0"/>
          </a:p>
          <a:p>
            <a:pPr lvl="0"/>
            <a:r>
              <a:rPr lang="en-US" sz="3200" dirty="0"/>
              <a:t>General John J. Pershing led the AEF or American </a:t>
            </a:r>
            <a:r>
              <a:rPr lang="en-US" sz="3200" dirty="0" smtClean="0"/>
              <a:t>Expeditionary </a:t>
            </a:r>
            <a:r>
              <a:rPr lang="en-US" sz="3200" dirty="0"/>
              <a:t>Forces which included over 2million soldiers who went to Europe &amp; turned the tide for the Allies</a:t>
            </a:r>
          </a:p>
          <a:p>
            <a:pPr lvl="0"/>
            <a:r>
              <a:rPr lang="en-US" sz="3200" dirty="0"/>
              <a:t>American soldiers were called </a:t>
            </a:r>
            <a:r>
              <a:rPr lang="en-US" sz="3200" dirty="0" smtClean="0"/>
              <a:t>doughboys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16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tpm17038\Desktop\RMS_Lusitania_coming_into_port,_possibly_in_New_York,_1907-13-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203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pm17038\Desktop\lusitania-on-fi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2032" cy="688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tpm17038\Desktop\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9144001" cy="6894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tpm17038\Desktop\pageheader-ww1-sub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202" cy="691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3062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Armistice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323" y="2084832"/>
            <a:ext cx="8229600" cy="4800600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By the fall of 1918 the armies of both Germany and Austria-Hungary were all but </a:t>
            </a:r>
            <a:r>
              <a:rPr lang="en-US" sz="3200" dirty="0" smtClean="0"/>
              <a:t>defeated</a:t>
            </a:r>
            <a:endParaRPr lang="en-US" sz="3200" dirty="0"/>
          </a:p>
          <a:p>
            <a:pPr lvl="0"/>
            <a:r>
              <a:rPr lang="en-US" sz="3200" dirty="0"/>
              <a:t>William II abdicated &amp; a republic was established in Germany</a:t>
            </a:r>
          </a:p>
          <a:p>
            <a:pPr lvl="0"/>
            <a:r>
              <a:rPr lang="en-US" sz="3200" dirty="0"/>
              <a:t>On November 11, 1918 Germany signed the </a:t>
            </a:r>
            <a:r>
              <a:rPr lang="en-US" sz="3200" dirty="0" smtClean="0"/>
              <a:t>armistice </a:t>
            </a:r>
            <a:r>
              <a:rPr lang="en-US" sz="3200" dirty="0"/>
              <a:t>with the allies in a railway car in Compiegne, France.  </a:t>
            </a:r>
          </a:p>
          <a:p>
            <a:pPr lvl="0"/>
            <a:r>
              <a:rPr lang="en-US" sz="3200" dirty="0"/>
              <a:t>The war officially ended at the eleventh </a:t>
            </a:r>
            <a:r>
              <a:rPr lang="en-US" sz="3200" dirty="0" smtClean="0"/>
              <a:t>hour </a:t>
            </a:r>
            <a:r>
              <a:rPr lang="en-US" sz="3200" dirty="0"/>
              <a:t>of the </a:t>
            </a:r>
            <a:r>
              <a:rPr lang="en-US" sz="3200" dirty="0" smtClean="0"/>
              <a:t>eleventh day of </a:t>
            </a:r>
            <a:r>
              <a:rPr lang="en-US" sz="3200" dirty="0"/>
              <a:t>the eleventh </a:t>
            </a:r>
            <a:r>
              <a:rPr lang="en-US" sz="3200" dirty="0" smtClean="0"/>
              <a:t>month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63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tpm17038\Desktop\220px-Armisticetrain_(slight_crop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0"/>
            <a:ext cx="51318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tpm17038\Desktop\Waffenstillstand_g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"/>
            <a:ext cx="9144000" cy="684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pm17038\Desktop\compiegne-compiegne-wagon-0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-228600"/>
            <a:ext cx="9144000" cy="708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42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028" y="762000"/>
            <a:ext cx="7024744" cy="1143000"/>
          </a:xfrm>
        </p:spPr>
        <p:txBody>
          <a:bodyPr/>
          <a:lstStyle/>
          <a:p>
            <a:r>
              <a:rPr lang="en-US" dirty="0" smtClean="0"/>
              <a:t>Prelude to War: 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09800"/>
            <a:ext cx="8077200" cy="4419600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800" dirty="0"/>
              <a:t>The map </a:t>
            </a:r>
            <a:r>
              <a:rPr lang="en-US" sz="2800" dirty="0" smtClean="0"/>
              <a:t>of Europe by </a:t>
            </a:r>
            <a:r>
              <a:rPr lang="en-US" sz="2800" dirty="0"/>
              <a:t>1914 looked very different than it does today. There were not as many </a:t>
            </a:r>
            <a:r>
              <a:rPr lang="en-US" sz="2800" dirty="0" smtClean="0"/>
              <a:t>countries </a:t>
            </a:r>
            <a:r>
              <a:rPr lang="en-US" sz="2800" dirty="0"/>
              <a:t>.  Those nations that did exist were </a:t>
            </a:r>
            <a:r>
              <a:rPr lang="en-US" sz="2800" dirty="0" smtClean="0"/>
              <a:t>empires.</a:t>
            </a:r>
            <a:endParaRPr lang="en-US" sz="2800" dirty="0"/>
          </a:p>
          <a:p>
            <a:pPr lvl="0"/>
            <a:r>
              <a:rPr lang="en-US" sz="2800" dirty="0"/>
              <a:t>Some the most powerful empires in Europe included the </a:t>
            </a:r>
            <a:r>
              <a:rPr lang="en-US" sz="2800" dirty="0" smtClean="0"/>
              <a:t>Austro-Hungarian </a:t>
            </a:r>
            <a:r>
              <a:rPr lang="en-US" sz="2800" dirty="0"/>
              <a:t>Empire, </a:t>
            </a:r>
            <a:r>
              <a:rPr lang="en-US" sz="2800" dirty="0" smtClean="0"/>
              <a:t>British Empire, </a:t>
            </a:r>
            <a:r>
              <a:rPr lang="en-US" sz="2800" dirty="0"/>
              <a:t>German Empire, Russian Empire, and the </a:t>
            </a:r>
            <a:r>
              <a:rPr lang="en-US" sz="2800" dirty="0" smtClean="0"/>
              <a:t>Ottoman Empire (present day Turkey).</a:t>
            </a:r>
            <a:endParaRPr lang="en-US" sz="2800" dirty="0"/>
          </a:p>
          <a:p>
            <a:r>
              <a:rPr lang="en-US" sz="2800" dirty="0" smtClean="0"/>
              <a:t>Nationalism </a:t>
            </a:r>
            <a:r>
              <a:rPr lang="en-US" sz="2800" dirty="0"/>
              <a:t>arose because of the goals of the age of imperialism.  </a:t>
            </a:r>
            <a:r>
              <a:rPr lang="en-US" sz="2800" dirty="0" smtClean="0"/>
              <a:t>Alliances </a:t>
            </a:r>
            <a:r>
              <a:rPr lang="en-US" sz="2800" dirty="0"/>
              <a:t>were also formed and these two factors would have a </a:t>
            </a:r>
            <a:r>
              <a:rPr lang="en-US" sz="2800" dirty="0" smtClean="0"/>
              <a:t>huge </a:t>
            </a:r>
            <a:r>
              <a:rPr lang="en-US" sz="2800" dirty="0"/>
              <a:t>impact on the cause of the war.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96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Treaty of Versailles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323" y="1981200"/>
            <a:ext cx="8229600" cy="4724400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In June of </a:t>
            </a:r>
            <a:r>
              <a:rPr lang="en-US" sz="3200" dirty="0" smtClean="0"/>
              <a:t>1919 delegates from 32 nations met </a:t>
            </a:r>
            <a:r>
              <a:rPr lang="en-US" sz="3200" dirty="0"/>
              <a:t>at the Palace of Versailles to negotiate the treaty </a:t>
            </a:r>
          </a:p>
          <a:p>
            <a:pPr lvl="0"/>
            <a:r>
              <a:rPr lang="en-US" sz="3200" dirty="0"/>
              <a:t>most of the peace settlement was done in Paris by the Big Four:</a:t>
            </a:r>
          </a:p>
          <a:p>
            <a:pPr lvl="0"/>
            <a:r>
              <a:rPr lang="en-US" sz="3200" dirty="0" smtClean="0"/>
              <a:t>Woodrow Wilson </a:t>
            </a:r>
            <a:r>
              <a:rPr lang="en-US" sz="3200" dirty="0"/>
              <a:t>– US, Vittorio Orlando – Italy, Georges Clemenceau – France, and </a:t>
            </a:r>
            <a:r>
              <a:rPr lang="en-US" sz="3200" dirty="0" smtClean="0"/>
              <a:t>Lloyd George </a:t>
            </a:r>
            <a:r>
              <a:rPr lang="en-US" sz="3200" dirty="0"/>
              <a:t>- Britain</a:t>
            </a:r>
          </a:p>
          <a:p>
            <a:pPr lvl="0"/>
            <a:r>
              <a:rPr lang="en-US" sz="3200" dirty="0"/>
              <a:t>Wilson wanted a peace treaty based on his </a:t>
            </a:r>
            <a:r>
              <a:rPr lang="en-US" sz="3200" dirty="0" smtClean="0"/>
              <a:t>Fourteen Points, </a:t>
            </a:r>
            <a:r>
              <a:rPr lang="en-US" sz="3200" dirty="0"/>
              <a:t>which would place no blame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36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tpm17038\Desktop\trea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00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tpm17038\Desktop\W19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pm17038\Desktop\640px-Big_fou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74" y="-1"/>
            <a:ext cx="9153374" cy="684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36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Outcomes of the Treat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323" y="19050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sz="3000" dirty="0"/>
              <a:t>German army was reduced in size</a:t>
            </a:r>
          </a:p>
          <a:p>
            <a:pPr marL="688086" lvl="1" indent="-514350">
              <a:buFont typeface="+mj-lt"/>
              <a:buAutoNum type="arabicPeriod"/>
            </a:pPr>
            <a:r>
              <a:rPr lang="en-US" sz="2600" dirty="0"/>
              <a:t>banned the manufacture of German weapons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000" dirty="0"/>
              <a:t>Alsace &amp; Lorraine were returned to </a:t>
            </a:r>
            <a:r>
              <a:rPr lang="en-US" sz="3000" dirty="0" smtClean="0"/>
              <a:t>France</a:t>
            </a:r>
            <a:endParaRPr lang="en-US" sz="3000" dirty="0"/>
          </a:p>
          <a:p>
            <a:pPr marL="514350" lvl="0" indent="-514350">
              <a:buFont typeface="+mj-lt"/>
              <a:buAutoNum type="arabicPeriod"/>
            </a:pPr>
            <a:r>
              <a:rPr lang="en-US" sz="3000" dirty="0"/>
              <a:t>Allied forces would control the Rhineland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000" dirty="0"/>
              <a:t>Germany lost all of its </a:t>
            </a:r>
            <a:r>
              <a:rPr lang="en-US" sz="3000" dirty="0" smtClean="0"/>
              <a:t>colonies</a:t>
            </a:r>
            <a:endParaRPr lang="en-US" sz="3000" dirty="0"/>
          </a:p>
          <a:p>
            <a:pPr marL="514350" lvl="0" indent="-514350">
              <a:buFont typeface="+mj-lt"/>
              <a:buAutoNum type="arabicPeriod"/>
            </a:pPr>
            <a:r>
              <a:rPr lang="en-US" sz="3000" dirty="0"/>
              <a:t>Germany was to pay for the cost of the war--$32 </a:t>
            </a:r>
            <a:r>
              <a:rPr lang="en-US" sz="3000" dirty="0" smtClean="0"/>
              <a:t>billion</a:t>
            </a:r>
            <a:endParaRPr lang="en-US" sz="3000" dirty="0"/>
          </a:p>
          <a:p>
            <a:pPr marL="514350" lvl="0" indent="-514350">
              <a:buFont typeface="+mj-lt"/>
              <a:buAutoNum type="arabicPeriod"/>
            </a:pPr>
            <a:r>
              <a:rPr lang="en-US" sz="3000" dirty="0"/>
              <a:t>League of </a:t>
            </a:r>
            <a:r>
              <a:rPr lang="en-US" sz="3000" dirty="0" smtClean="0"/>
              <a:t>Nations was </a:t>
            </a:r>
            <a:r>
              <a:rPr lang="en-US" sz="3000" dirty="0"/>
              <a:t>established to settle future problems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sz="3000" dirty="0" smtClean="0"/>
              <a:t>Germany </a:t>
            </a:r>
            <a:r>
              <a:rPr lang="en-US" sz="3000" dirty="0"/>
              <a:t>was to blame for </a:t>
            </a:r>
            <a:r>
              <a:rPr lang="en-US" sz="3000" dirty="0" smtClean="0"/>
              <a:t>WWI—war </a:t>
            </a:r>
            <a:r>
              <a:rPr lang="en-US" sz="3000" dirty="0"/>
              <a:t>guilt clause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8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Total Deaths in the War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dirty="0"/>
              <a:t>The war took the lives of 37 </a:t>
            </a:r>
            <a:r>
              <a:rPr lang="en-US" sz="3200" dirty="0" smtClean="0"/>
              <a:t>million </a:t>
            </a:r>
            <a:r>
              <a:rPr lang="en-US" sz="3200" dirty="0"/>
              <a:t>people, both civilian and military. </a:t>
            </a:r>
          </a:p>
          <a:p>
            <a:pPr lvl="1"/>
            <a:r>
              <a:rPr lang="en-US" sz="2800" dirty="0"/>
              <a:t>10 million </a:t>
            </a:r>
            <a:r>
              <a:rPr lang="en-US" sz="2800" dirty="0" smtClean="0"/>
              <a:t>military deaths</a:t>
            </a:r>
            <a:endParaRPr lang="en-US" sz="2800" dirty="0"/>
          </a:p>
          <a:p>
            <a:pPr lvl="0"/>
            <a:r>
              <a:rPr lang="en-US" sz="3200" dirty="0"/>
              <a:t>Total Deaths: British Empire= 1,118,760 , French =1,397,800, Russian= </a:t>
            </a:r>
            <a:r>
              <a:rPr lang="en-US" sz="3200" dirty="0" smtClean="0"/>
              <a:t>2,254,369 , </a:t>
            </a:r>
            <a:r>
              <a:rPr lang="en-US" sz="3200" dirty="0"/>
              <a:t>Austria-Hungary= 1,494,200, and Germany= 2,037,000.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02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Main Causes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382000" cy="5410200"/>
          </a:xfrm>
        </p:spPr>
        <p:txBody>
          <a:bodyPr>
            <a:normAutofit/>
          </a:bodyPr>
          <a:lstStyle/>
          <a:p>
            <a:pPr lvl="0"/>
            <a:r>
              <a:rPr lang="en-US" sz="3200" dirty="0"/>
              <a:t>Militarism-European countries began building up </a:t>
            </a:r>
            <a:r>
              <a:rPr lang="en-US" sz="3200" dirty="0" smtClean="0"/>
              <a:t>militaries </a:t>
            </a:r>
            <a:r>
              <a:rPr lang="en-US" sz="3200" dirty="0"/>
              <a:t>&amp; supplies</a:t>
            </a:r>
          </a:p>
          <a:p>
            <a:pPr lvl="0"/>
            <a:r>
              <a:rPr lang="en-US" sz="3200" dirty="0"/>
              <a:t>Alliances – defense </a:t>
            </a:r>
            <a:r>
              <a:rPr lang="en-US" sz="3200" dirty="0" smtClean="0"/>
              <a:t>agreements among </a:t>
            </a:r>
            <a:r>
              <a:rPr lang="en-US" sz="3200" dirty="0"/>
              <a:t>countries w/similar interests</a:t>
            </a:r>
          </a:p>
          <a:p>
            <a:pPr lvl="0"/>
            <a:r>
              <a:rPr lang="en-US" sz="3200" dirty="0" smtClean="0"/>
              <a:t>Imperialism- </a:t>
            </a:r>
            <a:r>
              <a:rPr lang="en-US" sz="3200" dirty="0"/>
              <a:t>industrialized nations like Britain, France, Austria-Hungary, Germany, Russia, &amp; Italy needed new markets &amp; new colonies</a:t>
            </a:r>
          </a:p>
          <a:p>
            <a:pPr lvl="0"/>
            <a:r>
              <a:rPr lang="en-US" sz="3200" dirty="0"/>
              <a:t>Nationalism- many national groups wanted </a:t>
            </a:r>
            <a:r>
              <a:rPr lang="en-US" sz="3200" dirty="0" smtClean="0"/>
              <a:t>independence </a:t>
            </a:r>
            <a:r>
              <a:rPr lang="en-US" sz="3200" dirty="0"/>
              <a:t>and had tremendous pride in their country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77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C:\Users\tpm17038\Desktop\europe1914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2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848" y="304800"/>
            <a:ext cx="8229600" cy="1143000"/>
          </a:xfrm>
        </p:spPr>
        <p:txBody>
          <a:bodyPr/>
          <a:lstStyle/>
          <a:p>
            <a:r>
              <a:rPr lang="en-US" dirty="0" smtClean="0"/>
              <a:t>The Spark!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848" y="1295400"/>
            <a:ext cx="8458200" cy="5791200"/>
          </a:xfrm>
        </p:spPr>
        <p:txBody>
          <a:bodyPr>
            <a:normAutofit/>
          </a:bodyPr>
          <a:lstStyle/>
          <a:p>
            <a:pPr lvl="0"/>
            <a:r>
              <a:rPr lang="en-US" sz="2800" dirty="0"/>
              <a:t>Archduke </a:t>
            </a:r>
            <a:r>
              <a:rPr lang="en-US" sz="2800" dirty="0" smtClean="0"/>
              <a:t>Franz Ferdinand </a:t>
            </a:r>
            <a:r>
              <a:rPr lang="en-US" sz="2800" dirty="0"/>
              <a:t>of the Austro-Hungarian Empire, was on a state trip to Sarajevo.  </a:t>
            </a:r>
          </a:p>
          <a:p>
            <a:pPr lvl="0"/>
            <a:r>
              <a:rPr lang="en-US" sz="2800" dirty="0"/>
              <a:t>Many people, especially the Bosnians and </a:t>
            </a:r>
            <a:r>
              <a:rPr lang="en-US" sz="2800" dirty="0" smtClean="0"/>
              <a:t>Serbs, </a:t>
            </a:r>
            <a:r>
              <a:rPr lang="en-US" sz="2800" dirty="0"/>
              <a:t>did not like the ruling Austro-Hungarian Empire.  </a:t>
            </a:r>
          </a:p>
          <a:p>
            <a:pPr lvl="0"/>
            <a:r>
              <a:rPr lang="en-US" sz="2800" dirty="0"/>
              <a:t>A separatist group called the Black Hand lead by </a:t>
            </a:r>
            <a:r>
              <a:rPr lang="en-US" sz="2800" dirty="0" err="1"/>
              <a:t>Gavrilo</a:t>
            </a:r>
            <a:r>
              <a:rPr lang="en-US" sz="2800" dirty="0"/>
              <a:t> </a:t>
            </a:r>
            <a:r>
              <a:rPr lang="en-US" sz="2800" dirty="0" err="1" smtClean="0"/>
              <a:t>Princip</a:t>
            </a:r>
            <a:r>
              <a:rPr lang="en-US" sz="2800" dirty="0" smtClean="0"/>
              <a:t> </a:t>
            </a:r>
            <a:r>
              <a:rPr lang="en-US" sz="2800" dirty="0"/>
              <a:t>created a plan to assassinate the Archduke and his wife. </a:t>
            </a:r>
          </a:p>
          <a:p>
            <a:pPr lvl="0"/>
            <a:r>
              <a:rPr lang="en-US" sz="2800" dirty="0"/>
              <a:t>On June 28, 1914 the group </a:t>
            </a:r>
            <a:r>
              <a:rPr lang="en-US" sz="2800" dirty="0" smtClean="0"/>
              <a:t>succeeded in </a:t>
            </a:r>
            <a:r>
              <a:rPr lang="en-US" sz="2800" dirty="0"/>
              <a:t>assassinating the Archduke. </a:t>
            </a:r>
          </a:p>
          <a:p>
            <a:pPr lvl="0"/>
            <a:r>
              <a:rPr lang="en-US" sz="2800" dirty="0"/>
              <a:t>On July 23, Austria-Hungary gave </a:t>
            </a:r>
            <a:r>
              <a:rPr lang="en-US" sz="2800" dirty="0" smtClean="0"/>
              <a:t>Serbia </a:t>
            </a:r>
            <a:r>
              <a:rPr lang="en-US" sz="2800" dirty="0"/>
              <a:t>48 hours to agree to an </a:t>
            </a:r>
            <a:r>
              <a:rPr lang="en-US" sz="2800" dirty="0" smtClean="0"/>
              <a:t>ultimatum, </a:t>
            </a:r>
            <a:r>
              <a:rPr lang="en-US" sz="2800" dirty="0"/>
              <a:t>or a final set of conditions before going to </a:t>
            </a:r>
            <a:r>
              <a:rPr lang="en-US" sz="2800" dirty="0" smtClean="0"/>
              <a:t>war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220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tpm17038\Desktop\220px-Franz_ferdin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601372" cy="6848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tpm17038\Desktop\sophie_and_franz_ferdinand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33339"/>
            <a:ext cx="5601372" cy="691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pm17038\Desktop\FranzAssisnation_2957384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" y="0"/>
            <a:ext cx="910336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tpm17038\Desktop\gavrilo-princip_vafY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3999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pm17038\Desktop\FranzFerdinandCa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pm17038\Desktop\640px-FranzFerdinand_unifor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257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12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tpm17038\Desktop\FranzAssisnation_295738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" y="0"/>
            <a:ext cx="910336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95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 smtClean="0"/>
              <a:t>The Dominos Begin to Fall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9576"/>
            <a:ext cx="8458200" cy="57150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4200" dirty="0"/>
              <a:t>Serbia </a:t>
            </a:r>
            <a:r>
              <a:rPr lang="en-US" sz="4200" dirty="0" smtClean="0"/>
              <a:t>accepted  </a:t>
            </a:r>
            <a:r>
              <a:rPr lang="en-US" sz="4200" dirty="0"/>
              <a:t>all but the last of the demands, so Austria-Hungary declared </a:t>
            </a:r>
            <a:r>
              <a:rPr lang="en-US" sz="4200" dirty="0" smtClean="0"/>
              <a:t>war </a:t>
            </a:r>
            <a:r>
              <a:rPr lang="en-US" sz="4200" dirty="0"/>
              <a:t>on Serbia on July 28, 1914</a:t>
            </a:r>
          </a:p>
          <a:p>
            <a:pPr lvl="0"/>
            <a:r>
              <a:rPr lang="en-US" sz="4200" dirty="0"/>
              <a:t>Austria-Hungary &amp; Serbia both </a:t>
            </a:r>
            <a:r>
              <a:rPr lang="en-US" sz="4200" dirty="0" smtClean="0"/>
              <a:t>began mobilization, </a:t>
            </a:r>
            <a:r>
              <a:rPr lang="en-US" sz="4200" dirty="0"/>
              <a:t>or getting troops &amp; weapons ready for war</a:t>
            </a:r>
          </a:p>
          <a:p>
            <a:pPr lvl="0"/>
            <a:r>
              <a:rPr lang="en-US" sz="4200" dirty="0"/>
              <a:t>Russia immediately supported Serbia &amp; on July 30, Czar </a:t>
            </a:r>
            <a:r>
              <a:rPr lang="en-US" sz="4200" dirty="0" smtClean="0"/>
              <a:t>Nicholas II </a:t>
            </a:r>
            <a:r>
              <a:rPr lang="en-US" sz="4200" dirty="0"/>
              <a:t>of Russia  began mobilizing &amp; </a:t>
            </a:r>
            <a:r>
              <a:rPr lang="en-US" sz="4200" dirty="0" smtClean="0"/>
              <a:t>Germany </a:t>
            </a:r>
            <a:r>
              <a:rPr lang="en-US" sz="4200" dirty="0"/>
              <a:t>then declared war on Russia on August 1</a:t>
            </a:r>
          </a:p>
          <a:p>
            <a:pPr lvl="0"/>
            <a:r>
              <a:rPr lang="en-US" sz="4200" dirty="0"/>
              <a:t>Germany declared war on </a:t>
            </a:r>
            <a:r>
              <a:rPr lang="en-US" sz="4200" dirty="0" smtClean="0"/>
              <a:t>France </a:t>
            </a:r>
            <a:r>
              <a:rPr lang="en-US" sz="4200" dirty="0"/>
              <a:t>on August 4</a:t>
            </a:r>
          </a:p>
          <a:p>
            <a:pPr lvl="0"/>
            <a:r>
              <a:rPr lang="en-US" sz="4200" dirty="0"/>
              <a:t>The German army then marched through Luxembourg &amp; demanded to march through </a:t>
            </a:r>
            <a:r>
              <a:rPr lang="en-US" sz="4200" dirty="0" smtClean="0"/>
              <a:t>Belgium, </a:t>
            </a:r>
            <a:r>
              <a:rPr lang="en-US" sz="4200" dirty="0"/>
              <a:t>which claimed it was </a:t>
            </a:r>
            <a:r>
              <a:rPr lang="en-US" sz="4200" dirty="0" smtClean="0"/>
              <a:t>neutral(not </a:t>
            </a:r>
            <a:r>
              <a:rPr lang="en-US" sz="4200" dirty="0"/>
              <a:t>for neither side</a:t>
            </a:r>
            <a:r>
              <a:rPr lang="en-US" sz="4200" dirty="0" smtClean="0"/>
              <a:t>), to get to </a:t>
            </a:r>
            <a:r>
              <a:rPr lang="en-US" sz="4200" dirty="0"/>
              <a:t>F</a:t>
            </a:r>
            <a:r>
              <a:rPr lang="en-US" sz="4200" dirty="0" smtClean="0"/>
              <a:t>rance</a:t>
            </a:r>
          </a:p>
          <a:p>
            <a:pPr lvl="0"/>
            <a:r>
              <a:rPr lang="en-US" sz="4200" dirty="0" smtClean="0"/>
              <a:t>Great </a:t>
            </a:r>
            <a:r>
              <a:rPr lang="en-US" sz="4200" dirty="0" err="1" smtClean="0"/>
              <a:t>Britian</a:t>
            </a:r>
            <a:r>
              <a:rPr lang="en-US" sz="4200" dirty="0" smtClean="0"/>
              <a:t> </a:t>
            </a:r>
            <a:r>
              <a:rPr lang="en-US" sz="4200" dirty="0"/>
              <a:t>declared war on Germany on August 4 for violating Belgian neutrality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10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1329</Words>
  <Application>Microsoft Office PowerPoint</Application>
  <PresentationFormat>On-screen Show (4:3)</PresentationFormat>
  <Paragraphs>95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Tw Cen MT</vt:lpstr>
      <vt:lpstr>Tw Cen MT Condensed</vt:lpstr>
      <vt:lpstr>Wingdings 3</vt:lpstr>
      <vt:lpstr>iRespondGraphMaster</vt:lpstr>
      <vt:lpstr>Integral</vt:lpstr>
      <vt:lpstr>Unit 6: WWI </vt:lpstr>
      <vt:lpstr>Background </vt:lpstr>
      <vt:lpstr>Prelude to War: Europe</vt:lpstr>
      <vt:lpstr>Main Causes </vt:lpstr>
      <vt:lpstr>PowerPoint Presentation</vt:lpstr>
      <vt:lpstr>The Spark!</vt:lpstr>
      <vt:lpstr>PowerPoint Presentation</vt:lpstr>
      <vt:lpstr>PowerPoint Presentation</vt:lpstr>
      <vt:lpstr>The Dominos Begin to Fall </vt:lpstr>
      <vt:lpstr>The Combatants </vt:lpstr>
      <vt:lpstr>PowerPoint Presentation</vt:lpstr>
      <vt:lpstr>Where the War was Fought </vt:lpstr>
      <vt:lpstr>PowerPoint Presentation</vt:lpstr>
      <vt:lpstr>Stalemate </vt:lpstr>
      <vt:lpstr>PowerPoint Presentation</vt:lpstr>
      <vt:lpstr>Isolationism and Neutrality</vt:lpstr>
      <vt:lpstr>Unrestricted Submarine Warfare</vt:lpstr>
      <vt:lpstr>PowerPoint Presentation</vt:lpstr>
      <vt:lpstr>PowerPoint Presentation</vt:lpstr>
      <vt:lpstr>PowerPoint Presentation</vt:lpstr>
      <vt:lpstr>PowerPoint Presentation</vt:lpstr>
      <vt:lpstr>Zimmerman Telegram </vt:lpstr>
      <vt:lpstr>PowerPoint Presentation</vt:lpstr>
      <vt:lpstr>PowerPoint Presentation</vt:lpstr>
      <vt:lpstr>US Enters the War</vt:lpstr>
      <vt:lpstr>PowerPoint Presentation</vt:lpstr>
      <vt:lpstr>PowerPoint Presentation</vt:lpstr>
      <vt:lpstr>Armistice </vt:lpstr>
      <vt:lpstr>PowerPoint Presentation</vt:lpstr>
      <vt:lpstr>Treaty of Versailles </vt:lpstr>
      <vt:lpstr>PowerPoint Presentation</vt:lpstr>
      <vt:lpstr>Outcomes of the Treat </vt:lpstr>
      <vt:lpstr>Total Deaths in the War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6: WWI</dc:title>
  <dc:creator>Phillip Thurmond</dc:creator>
  <cp:lastModifiedBy>Lyndsay Fleming</cp:lastModifiedBy>
  <cp:revision>13</cp:revision>
  <dcterms:created xsi:type="dcterms:W3CDTF">2015-03-24T20:13:05Z</dcterms:created>
  <dcterms:modified xsi:type="dcterms:W3CDTF">2016-04-11T11:36:44Z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